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
  </p:notesMasterIdLst>
  <p:sldIdLst>
    <p:sldId id="267" r:id="rId2"/>
    <p:sldId id="287" r:id="rId3"/>
    <p:sldId id="271" r:id="rId4"/>
    <p:sldId id="277" r:id="rId5"/>
    <p:sldId id="272" r:id="rId6"/>
    <p:sldId id="279" r:id="rId7"/>
    <p:sldId id="276" r:id="rId8"/>
    <p:sldId id="280" r:id="rId9"/>
    <p:sldId id="257" r:id="rId10"/>
    <p:sldId id="281" r:id="rId11"/>
    <p:sldId id="275" r:id="rId12"/>
    <p:sldId id="283" r:id="rId13"/>
    <p:sldId id="270" r:id="rId14"/>
    <p:sldId id="288" r:id="rId1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9999"/>
    <a:srgbClr val="00804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05"/>
    <p:restoredTop sz="86060" autoAdjust="0"/>
  </p:normalViewPr>
  <p:slideViewPr>
    <p:cSldViewPr>
      <p:cViewPr varScale="1">
        <p:scale>
          <a:sx n="158" d="100"/>
          <a:sy n="158" d="100"/>
        </p:scale>
        <p:origin x="-120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128"/>
                <a:cs typeface="ＭＳ Ｐゴシック" charset="-128"/>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128"/>
                <a:cs typeface="ＭＳ Ｐゴシック"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128"/>
                <a:cs typeface="ＭＳ Ｐゴシック" charset="-128"/>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19F611A6-8F60-B54C-82C0-457A38699F4B}" type="slidenum">
              <a:rPr lang="en-US"/>
              <a:pPr>
                <a:defRPr/>
              </a:pPr>
              <a:t>‹#›</a:t>
            </a:fld>
            <a:endParaRPr lang="en-US"/>
          </a:p>
        </p:txBody>
      </p:sp>
    </p:spTree>
    <p:extLst>
      <p:ext uri="{BB962C8B-B14F-4D97-AF65-F5344CB8AC3E}">
        <p14:creationId xmlns:p14="http://schemas.microsoft.com/office/powerpoint/2010/main" val="31955626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E7307A2-8861-8D41-9278-BF850FB99705}" type="slidenum">
              <a:rPr lang="en-US" sz="1200"/>
              <a:pPr/>
              <a:t>1</a:t>
            </a:fld>
            <a:endParaRPr lang="en-US" sz="1200"/>
          </a:p>
        </p:txBody>
      </p:sp>
      <p:sp>
        <p:nvSpPr>
          <p:cNvPr id="15362" name="Rectangle 2"/>
          <p:cNvSpPr>
            <a:spLocks noGrp="1" noRot="1" noChangeAspect="1" noChangeArrowheads="1"/>
          </p:cNvSpPr>
          <p:nvPr>
            <p:ph type="sldImg"/>
          </p:nvPr>
        </p:nvSpPr>
        <p:spPr>
          <a:solidFill>
            <a:srgbClr val="FFFFFF"/>
          </a:solidFill>
          <a:ln/>
        </p:spPr>
      </p:sp>
      <p:sp>
        <p:nvSpPr>
          <p:cNvPr id="15363"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ea typeface="ＭＳ Ｐゴシック" charset="0"/>
                <a:cs typeface="ＭＳ Ｐゴシック" charset="0"/>
              </a:rPr>
              <a:t>Assignment </a:t>
            </a:r>
            <a:r>
              <a:rPr lang="en-US" dirty="0" smtClean="0">
                <a:ea typeface="ＭＳ Ｐゴシック" charset="0"/>
                <a:cs typeface="ＭＳ Ｐゴシック" charset="0"/>
              </a:rPr>
              <a:t>#2 </a:t>
            </a:r>
            <a:r>
              <a:rPr lang="en-US" dirty="0">
                <a:ea typeface="ＭＳ Ｐゴシック" charset="0"/>
                <a:cs typeface="ＭＳ Ｐゴシック" charset="0"/>
              </a:rPr>
              <a:t>is about designing a spacecraft flyby of a planet</a:t>
            </a:r>
            <a:r>
              <a:rPr lang="en-US" dirty="0" smtClean="0">
                <a:ea typeface="ＭＳ Ｐゴシック" charset="0"/>
                <a:cs typeface="ＭＳ Ｐゴシック" charset="0"/>
              </a:rPr>
              <a:t>.</a:t>
            </a:r>
          </a:p>
          <a:p>
            <a:pPr eaLnBrk="1" hangingPunct="1"/>
            <a:r>
              <a:rPr lang="en-US" dirty="0" smtClean="0">
                <a:ea typeface="ＭＳ Ｐゴシック" charset="0"/>
                <a:cs typeface="ＭＳ Ｐゴシック" charset="0"/>
              </a:rPr>
              <a:t>Planets gravity fields are big sources of acceleration for s/c:  can slow down, speed up and change</a:t>
            </a:r>
            <a:r>
              <a:rPr lang="en-US" baseline="0" dirty="0" smtClean="0">
                <a:ea typeface="ＭＳ Ｐゴシック" charset="0"/>
                <a:cs typeface="ＭＳ Ｐゴシック" charset="0"/>
              </a:rPr>
              <a:t> direction</a:t>
            </a:r>
          </a:p>
          <a:p>
            <a:pPr eaLnBrk="1" hangingPunct="1"/>
            <a:r>
              <a:rPr lang="en-US" baseline="0" dirty="0" smtClean="0">
                <a:ea typeface="ＭＳ Ｐゴシック" charset="0"/>
                <a:cs typeface="ＭＳ Ｐゴシック" charset="0"/>
              </a:rPr>
              <a:t>Familiar example = “slingshot” for outer SS</a:t>
            </a:r>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Background:  MESSENGER to Mercury – flybys as gravity assists to slow s/c down.  Outer solar system examples of speeding s/c up</a:t>
            </a:r>
            <a:r>
              <a:rPr lang="en-US" dirty="0" smtClean="0">
                <a:ea typeface="ＭＳ Ｐゴシック" charset="0"/>
                <a:cs typeface="ＭＳ Ｐゴシック" charset="0"/>
              </a:rPr>
              <a:t>.</a:t>
            </a:r>
          </a:p>
          <a:p>
            <a:pPr eaLnBrk="1" hangingPunct="1"/>
            <a:r>
              <a:rPr lang="en-US" dirty="0" smtClean="0">
                <a:ea typeface="ＭＳ Ｐゴシック" charset="0"/>
                <a:cs typeface="ＭＳ Ｐゴシック" charset="0"/>
              </a:rPr>
              <a:t>A benefit is can do Science during</a:t>
            </a:r>
            <a:r>
              <a:rPr lang="en-US" baseline="0" dirty="0" smtClean="0">
                <a:ea typeface="ＭＳ Ｐゴシック" charset="0"/>
                <a:cs typeface="ＭＳ Ｐゴシック" charset="0"/>
              </a:rPr>
              <a:t> flyby</a:t>
            </a:r>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MATLAB aspect of assignment:  see how we can do numerical integration in </a:t>
            </a:r>
            <a:r>
              <a:rPr lang="en-US" dirty="0" err="1">
                <a:ea typeface="ＭＳ Ｐゴシック" charset="0"/>
                <a:cs typeface="ＭＳ Ｐゴシック" charset="0"/>
              </a:rPr>
              <a:t>matlab</a:t>
            </a:r>
            <a:r>
              <a:rPr lang="en-US" dirty="0">
                <a:ea typeface="ＭＳ Ｐゴシック" charset="0"/>
                <a:cs typeface="ＭＳ Ｐゴシック" charset="0"/>
              </a:rPr>
              <a:t>.</a:t>
            </a:r>
          </a:p>
        </p:txBody>
      </p:sp>
    </p:spTree>
    <p:extLst>
      <p:ext uri="{BB962C8B-B14F-4D97-AF65-F5344CB8AC3E}">
        <p14:creationId xmlns:p14="http://schemas.microsoft.com/office/powerpoint/2010/main" val="1753586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9402241-F044-734E-9A46-B50FFE45D102}" type="slidenum">
              <a:rPr lang="en-US" sz="1200"/>
              <a:pPr/>
              <a:t>10</a:t>
            </a:fld>
            <a:endParaRPr lang="en-US" sz="120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738306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1718B8B-7A5A-E94B-95BF-0A628B6F8195}" type="slidenum">
              <a:rPr lang="en-US" sz="1200"/>
              <a:pPr/>
              <a:t>11</a:t>
            </a:fld>
            <a:endParaRPr lang="en-US" sz="1200"/>
          </a:p>
        </p:txBody>
      </p:sp>
      <p:sp>
        <p:nvSpPr>
          <p:cNvPr id="33794" name="Rectangle 2"/>
          <p:cNvSpPr>
            <a:spLocks noGrp="1" noRot="1" noChangeAspect="1" noChangeArrowheads="1"/>
          </p:cNvSpPr>
          <p:nvPr>
            <p:ph type="sldImg"/>
          </p:nvPr>
        </p:nvSpPr>
        <p:spPr>
          <a:solidFill>
            <a:srgbClr val="FFFFFF"/>
          </a:solidFill>
          <a:ln/>
        </p:spPr>
      </p:sp>
      <p:sp>
        <p:nvSpPr>
          <p:cNvPr id="33795"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ea typeface="ＭＳ Ｐゴシック" charset="0"/>
                <a:cs typeface="ＭＳ Ｐゴシック" charset="0"/>
              </a:rPr>
              <a:t>Note: </a:t>
            </a:r>
            <a:r>
              <a:rPr lang="en-US" sz="1400">
                <a:ea typeface="ＭＳ Ｐゴシック" charset="0"/>
                <a:cs typeface="ＭＳ Ｐゴシック" charset="0"/>
              </a:rPr>
              <a:t>We are only considering the problem in 2-D.</a:t>
            </a:r>
          </a:p>
        </p:txBody>
      </p:sp>
    </p:spTree>
    <p:extLst>
      <p:ext uri="{BB962C8B-B14F-4D97-AF65-F5344CB8AC3E}">
        <p14:creationId xmlns:p14="http://schemas.microsoft.com/office/powerpoint/2010/main" val="1344517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C9B6FFE-B2F2-0D43-9C91-F4DB1753EBEC}" type="slidenum">
              <a:rPr lang="en-US" sz="1200"/>
              <a:pPr/>
              <a:t>12</a:t>
            </a:fld>
            <a:endParaRPr lang="en-US" sz="1200"/>
          </a:p>
        </p:txBody>
      </p:sp>
      <p:sp>
        <p:nvSpPr>
          <p:cNvPr id="35842" name="Rectangle 2"/>
          <p:cNvSpPr>
            <a:spLocks noGrp="1" noRot="1" noChangeAspect="1" noChangeArrowheads="1"/>
          </p:cNvSpPr>
          <p:nvPr>
            <p:ph type="sldImg"/>
          </p:nvPr>
        </p:nvSpPr>
        <p:spPr>
          <a:solidFill>
            <a:srgbClr val="FFFFFF"/>
          </a:solidFill>
          <a:ln/>
        </p:spPr>
      </p:sp>
      <p:sp>
        <p:nvSpPr>
          <p:cNvPr id="35843"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ea typeface="ＭＳ Ｐゴシック" charset="0"/>
                <a:cs typeface="ＭＳ Ｐゴシック" charset="0"/>
              </a:rPr>
              <a:t>Note: </a:t>
            </a:r>
            <a:r>
              <a:rPr lang="en-US" sz="1400">
                <a:ea typeface="ＭＳ Ｐゴシック" charset="0"/>
                <a:cs typeface="ＭＳ Ｐゴシック" charset="0"/>
              </a:rPr>
              <a:t>We are only considering the problem in 2-D.</a:t>
            </a:r>
          </a:p>
        </p:txBody>
      </p:sp>
    </p:spTree>
    <p:extLst>
      <p:ext uri="{BB962C8B-B14F-4D97-AF65-F5344CB8AC3E}">
        <p14:creationId xmlns:p14="http://schemas.microsoft.com/office/powerpoint/2010/main" val="148280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A921AD4-3675-9249-BDB9-8A3955A6B870}" type="slidenum">
              <a:rPr lang="en-US" sz="1200"/>
              <a:pPr/>
              <a:t>13</a:t>
            </a:fld>
            <a:endParaRPr lang="en-US" sz="120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127177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E7307A2-8861-8D41-9278-BF850FB99705}" type="slidenum">
              <a:rPr lang="en-US" sz="1200"/>
              <a:pPr/>
              <a:t>14</a:t>
            </a:fld>
            <a:endParaRPr lang="en-US" sz="1200"/>
          </a:p>
        </p:txBody>
      </p:sp>
      <p:sp>
        <p:nvSpPr>
          <p:cNvPr id="15362" name="Rectangle 2"/>
          <p:cNvSpPr>
            <a:spLocks noGrp="1" noRot="1" noChangeAspect="1" noChangeArrowheads="1"/>
          </p:cNvSpPr>
          <p:nvPr>
            <p:ph type="sldImg"/>
          </p:nvPr>
        </p:nvSpPr>
        <p:spPr>
          <a:solidFill>
            <a:srgbClr val="FFFFFF"/>
          </a:solidFill>
          <a:ln/>
        </p:spPr>
      </p:sp>
      <p:sp>
        <p:nvSpPr>
          <p:cNvPr id="153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53586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E7307A2-8861-8D41-9278-BF850FB99705}" type="slidenum">
              <a:rPr lang="en-US" sz="1200"/>
              <a:pPr/>
              <a:t>2</a:t>
            </a:fld>
            <a:endParaRPr lang="en-US" sz="1200"/>
          </a:p>
        </p:txBody>
      </p:sp>
      <p:sp>
        <p:nvSpPr>
          <p:cNvPr id="15362" name="Rectangle 2"/>
          <p:cNvSpPr>
            <a:spLocks noGrp="1" noRot="1" noChangeAspect="1" noChangeArrowheads="1"/>
          </p:cNvSpPr>
          <p:nvPr>
            <p:ph type="sldImg"/>
          </p:nvPr>
        </p:nvSpPr>
        <p:spPr>
          <a:solidFill>
            <a:srgbClr val="FFFFFF"/>
          </a:solidFill>
          <a:ln/>
        </p:spPr>
      </p:sp>
      <p:sp>
        <p:nvSpPr>
          <p:cNvPr id="15363"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ea typeface="ＭＳ Ｐゴシック" charset="0"/>
                <a:cs typeface="ＭＳ Ｐゴシック" charset="0"/>
              </a:rPr>
              <a:t>Assignment #3 is about designing a spacecraft flyby of a planet</a:t>
            </a:r>
            <a:r>
              <a:rPr lang="en-US" dirty="0" smtClean="0">
                <a:ea typeface="ＭＳ Ｐゴシック" charset="0"/>
                <a:cs typeface="ＭＳ Ｐゴシック" charset="0"/>
              </a:rPr>
              <a:t>.</a:t>
            </a:r>
          </a:p>
          <a:p>
            <a:pPr eaLnBrk="1" hangingPunct="1"/>
            <a:r>
              <a:rPr lang="en-US" dirty="0" smtClean="0">
                <a:ea typeface="ＭＳ Ｐゴシック" charset="0"/>
                <a:cs typeface="ＭＳ Ｐゴシック" charset="0"/>
              </a:rPr>
              <a:t>Planets gravity fields are big sources of acceleration for s/c:  can slow down, speed up and change</a:t>
            </a:r>
            <a:r>
              <a:rPr lang="en-US" baseline="0" dirty="0" smtClean="0">
                <a:ea typeface="ＭＳ Ｐゴシック" charset="0"/>
                <a:cs typeface="ＭＳ Ｐゴシック" charset="0"/>
              </a:rPr>
              <a:t> direction</a:t>
            </a:r>
          </a:p>
          <a:p>
            <a:pPr eaLnBrk="1" hangingPunct="1"/>
            <a:r>
              <a:rPr lang="en-US" baseline="0" dirty="0" smtClean="0">
                <a:ea typeface="ＭＳ Ｐゴシック" charset="0"/>
                <a:cs typeface="ＭＳ Ｐゴシック" charset="0"/>
              </a:rPr>
              <a:t>Familiar example = “slingshot” for outer SS</a:t>
            </a:r>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Background:  MESSENGER to Mercury – flybys as gravity assists to slow s/c down.  Outer solar system examples of speeding s/c up</a:t>
            </a:r>
            <a:r>
              <a:rPr lang="en-US" dirty="0" smtClean="0">
                <a:ea typeface="ＭＳ Ｐゴシック" charset="0"/>
                <a:cs typeface="ＭＳ Ｐゴシック" charset="0"/>
              </a:rPr>
              <a:t>.</a:t>
            </a:r>
          </a:p>
          <a:p>
            <a:pPr eaLnBrk="1" hangingPunct="1"/>
            <a:r>
              <a:rPr lang="en-US" dirty="0" smtClean="0">
                <a:ea typeface="ＭＳ Ｐゴシック" charset="0"/>
                <a:cs typeface="ＭＳ Ｐゴシック" charset="0"/>
              </a:rPr>
              <a:t>A benefit is can do Science during</a:t>
            </a:r>
            <a:r>
              <a:rPr lang="en-US" baseline="0" dirty="0" smtClean="0">
                <a:ea typeface="ＭＳ Ｐゴシック" charset="0"/>
                <a:cs typeface="ＭＳ Ｐゴシック" charset="0"/>
              </a:rPr>
              <a:t> flyby</a:t>
            </a:r>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MATLAB aspect of assignment:  see how we can do numerical integration in </a:t>
            </a:r>
            <a:r>
              <a:rPr lang="en-US" dirty="0" err="1">
                <a:ea typeface="ＭＳ Ｐゴシック" charset="0"/>
                <a:cs typeface="ＭＳ Ｐゴシック" charset="0"/>
              </a:rPr>
              <a:t>matlab</a:t>
            </a:r>
            <a:r>
              <a:rPr lang="en-US" dirty="0">
                <a:ea typeface="ＭＳ Ｐゴシック" charset="0"/>
                <a:cs typeface="ＭＳ Ｐゴシック" charset="0"/>
              </a:rPr>
              <a:t>.</a:t>
            </a:r>
          </a:p>
        </p:txBody>
      </p:sp>
    </p:spTree>
    <p:extLst>
      <p:ext uri="{BB962C8B-B14F-4D97-AF65-F5344CB8AC3E}">
        <p14:creationId xmlns:p14="http://schemas.microsoft.com/office/powerpoint/2010/main" val="461293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03DB455-6CED-964D-9CE9-99A0E9314CE6}" type="slidenum">
              <a:rPr lang="en-US" sz="1200"/>
              <a:pPr/>
              <a:t>3</a:t>
            </a:fld>
            <a:endParaRPr lang="en-US" sz="1200"/>
          </a:p>
        </p:txBody>
      </p:sp>
      <p:sp>
        <p:nvSpPr>
          <p:cNvPr id="17410" name="Rectangle 2"/>
          <p:cNvSpPr>
            <a:spLocks noGrp="1" noRot="1" noChangeAspect="1" noChangeArrowheads="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ea typeface="ＭＳ Ｐゴシック" charset="0"/>
                <a:cs typeface="ＭＳ Ｐゴシック" charset="0"/>
              </a:rPr>
              <a:t>We’ll look at 3 examples:  flying by a stationary planet, then 2 examples where the planet is moving.  The assignment is about example #1, ie we are looking at the s/c from the planet’s perspective</a:t>
            </a:r>
          </a:p>
        </p:txBody>
      </p:sp>
    </p:spTree>
    <p:extLst>
      <p:ext uri="{BB962C8B-B14F-4D97-AF65-F5344CB8AC3E}">
        <p14:creationId xmlns:p14="http://schemas.microsoft.com/office/powerpoint/2010/main" val="457658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ACE7463-1948-154C-9C72-14DFEE5C5AFC}" type="slidenum">
              <a:rPr lang="en-US" sz="1200"/>
              <a:pPr/>
              <a:t>4</a:t>
            </a:fld>
            <a:endParaRPr lang="en-US" sz="1200"/>
          </a:p>
        </p:txBody>
      </p:sp>
      <p:sp>
        <p:nvSpPr>
          <p:cNvPr id="23554" name="Rectangle 2"/>
          <p:cNvSpPr>
            <a:spLocks noGrp="1" noRot="1" noChangeAspect="1" noChangeArrowheads="1"/>
          </p:cNvSpPr>
          <p:nvPr>
            <p:ph type="sldImg"/>
          </p:nvPr>
        </p:nvSpPr>
        <p:spPr>
          <a:solidFill>
            <a:srgbClr val="FFFFFF"/>
          </a:solidFill>
          <a:ln/>
        </p:spPr>
      </p:sp>
      <p:sp>
        <p:nvSpPr>
          <p:cNvPr id="2355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11325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3E675CC-1494-214C-BFD0-A2170EC0AEDB}" type="slidenum">
              <a:rPr lang="en-US" sz="1200"/>
              <a:pPr/>
              <a:t>5</a:t>
            </a:fld>
            <a:endParaRPr lang="en-US" sz="1200"/>
          </a:p>
        </p:txBody>
      </p:sp>
      <p:sp>
        <p:nvSpPr>
          <p:cNvPr id="19458" name="Rectangle 2"/>
          <p:cNvSpPr>
            <a:spLocks noGrp="1" noRot="1" noChangeAspect="1" noChangeArrowheads="1"/>
          </p:cNvSpPr>
          <p:nvPr>
            <p:ph type="sldImg"/>
          </p:nvPr>
        </p:nvSpPr>
        <p:spPr>
          <a:solidFill>
            <a:srgbClr val="FFFFFF"/>
          </a:solidFill>
          <a:ln/>
        </p:spPr>
      </p:sp>
      <p:sp>
        <p:nvSpPr>
          <p:cNvPr id="1945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ea typeface="ＭＳ Ｐゴシック" charset="0"/>
                <a:cs typeface="ＭＳ Ｐゴシック" charset="0"/>
              </a:rPr>
              <a:t>Remember to mention that of course the system</a:t>
            </a:r>
            <a:r>
              <a:rPr lang="en-US" baseline="0" dirty="0" smtClean="0">
                <a:ea typeface="ＭＳ Ｐゴシック" charset="0"/>
                <a:cs typeface="ＭＳ Ｐゴシック" charset="0"/>
              </a:rPr>
              <a:t> has not really lost momentum.  mv(s/c) transferred to/from mv(planet)</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725082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E0EA43F-2E98-E844-AB05-593A54A96E91}" type="slidenum">
              <a:rPr lang="en-US" sz="1200"/>
              <a:pPr/>
              <a:t>6</a:t>
            </a:fld>
            <a:endParaRPr lang="en-US" sz="1200"/>
          </a:p>
        </p:txBody>
      </p:sp>
      <p:sp>
        <p:nvSpPr>
          <p:cNvPr id="21506" name="Rectangle 2"/>
          <p:cNvSpPr>
            <a:spLocks noGrp="1" noRot="1" noChangeAspect="1" noChangeArrowheads="1"/>
          </p:cNvSpPr>
          <p:nvPr>
            <p:ph type="sldImg"/>
          </p:nvPr>
        </p:nvSpPr>
        <p:spPr>
          <a:solidFill>
            <a:srgbClr val="FFFFFF"/>
          </a:solidFill>
          <a:ln/>
        </p:spPr>
      </p:sp>
      <p:sp>
        <p:nvSpPr>
          <p:cNvPr id="2150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9324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156FFBA-1369-CD4C-A798-856FB6886EE0}" type="slidenum">
              <a:rPr lang="en-US" sz="1200"/>
              <a:pPr/>
              <a:t>7</a:t>
            </a:fld>
            <a:endParaRPr lang="en-US" sz="1200"/>
          </a:p>
        </p:txBody>
      </p:sp>
      <p:sp>
        <p:nvSpPr>
          <p:cNvPr id="25602" name="Rectangle 2"/>
          <p:cNvSpPr>
            <a:spLocks noGrp="1" noRot="1" noChangeAspect="1" noChangeArrowheads="1"/>
          </p:cNvSpPr>
          <p:nvPr>
            <p:ph type="sldImg"/>
          </p:nvPr>
        </p:nvSpPr>
        <p:spPr>
          <a:solidFill>
            <a:srgbClr val="FFFFFF"/>
          </a:solidFill>
          <a:ln/>
        </p:spPr>
      </p:sp>
      <p:sp>
        <p:nvSpPr>
          <p:cNvPr id="256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58533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09920CB-3EE9-5C47-B257-CD9B6AA39A66}" type="slidenum">
              <a:rPr lang="en-US" sz="1200"/>
              <a:pPr/>
              <a:t>8</a:t>
            </a:fld>
            <a:endParaRPr lang="en-US" sz="1200"/>
          </a:p>
        </p:txBody>
      </p:sp>
      <p:sp>
        <p:nvSpPr>
          <p:cNvPr id="27650" name="Rectangle 2"/>
          <p:cNvSpPr>
            <a:spLocks noGrp="1" noRot="1" noChangeAspect="1" noChangeArrowheads="1"/>
          </p:cNvSpPr>
          <p:nvPr>
            <p:ph type="sldImg"/>
          </p:nvPr>
        </p:nvSpPr>
        <p:spPr>
          <a:solidFill>
            <a:srgbClr val="FFFFFF"/>
          </a:solidFill>
          <a:ln/>
        </p:spPr>
      </p:sp>
      <p:sp>
        <p:nvSpPr>
          <p:cNvPr id="2765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50859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C8B5F3A-FB6B-3A41-8A47-0DD444B2B999}" type="slidenum">
              <a:rPr lang="en-US" sz="1200"/>
              <a:pPr/>
              <a:t>9</a:t>
            </a:fld>
            <a:endParaRPr lang="en-US" sz="12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46872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359C0E-B9A6-0F42-B2BA-699EB23F2847}" type="slidenum">
              <a:rPr lang="en-US"/>
              <a:pPr>
                <a:defRPr/>
              </a:pPr>
              <a:t>‹#›</a:t>
            </a:fld>
            <a:endParaRPr lang="en-US"/>
          </a:p>
        </p:txBody>
      </p:sp>
    </p:spTree>
    <p:extLst>
      <p:ext uri="{BB962C8B-B14F-4D97-AF65-F5344CB8AC3E}">
        <p14:creationId xmlns:p14="http://schemas.microsoft.com/office/powerpoint/2010/main" val="3467443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BCD6F32-260D-BC46-A45B-F7E4D0E2F5B3}" type="slidenum">
              <a:rPr lang="en-US"/>
              <a:pPr>
                <a:defRPr/>
              </a:pPr>
              <a:t>‹#›</a:t>
            </a:fld>
            <a:endParaRPr lang="en-US"/>
          </a:p>
        </p:txBody>
      </p:sp>
    </p:spTree>
    <p:extLst>
      <p:ext uri="{BB962C8B-B14F-4D97-AF65-F5344CB8AC3E}">
        <p14:creationId xmlns:p14="http://schemas.microsoft.com/office/powerpoint/2010/main" val="3766295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0588EEE-4FED-3342-8EF6-8F705A343283}" type="slidenum">
              <a:rPr lang="en-US"/>
              <a:pPr>
                <a:defRPr/>
              </a:pPr>
              <a:t>‹#›</a:t>
            </a:fld>
            <a:endParaRPr lang="en-US"/>
          </a:p>
        </p:txBody>
      </p:sp>
    </p:spTree>
    <p:extLst>
      <p:ext uri="{BB962C8B-B14F-4D97-AF65-F5344CB8AC3E}">
        <p14:creationId xmlns:p14="http://schemas.microsoft.com/office/powerpoint/2010/main" val="4058991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87EEA78-A579-BC45-96BC-0F04824A8474}" type="slidenum">
              <a:rPr lang="en-US"/>
              <a:pPr>
                <a:defRPr/>
              </a:pPr>
              <a:t>‹#›</a:t>
            </a:fld>
            <a:endParaRPr lang="en-US"/>
          </a:p>
        </p:txBody>
      </p:sp>
    </p:spTree>
    <p:extLst>
      <p:ext uri="{BB962C8B-B14F-4D97-AF65-F5344CB8AC3E}">
        <p14:creationId xmlns:p14="http://schemas.microsoft.com/office/powerpoint/2010/main" val="748269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55B8DAA-4A1A-9A4A-AC86-8910B61657D5}" type="slidenum">
              <a:rPr lang="en-US"/>
              <a:pPr>
                <a:defRPr/>
              </a:pPr>
              <a:t>‹#›</a:t>
            </a:fld>
            <a:endParaRPr lang="en-US"/>
          </a:p>
        </p:txBody>
      </p:sp>
    </p:spTree>
    <p:extLst>
      <p:ext uri="{BB962C8B-B14F-4D97-AF65-F5344CB8AC3E}">
        <p14:creationId xmlns:p14="http://schemas.microsoft.com/office/powerpoint/2010/main" val="1458700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4CA37DC-A920-C549-A1E4-1F27B0B787BF}" type="slidenum">
              <a:rPr lang="en-US"/>
              <a:pPr>
                <a:defRPr/>
              </a:pPr>
              <a:t>‹#›</a:t>
            </a:fld>
            <a:endParaRPr lang="en-US"/>
          </a:p>
        </p:txBody>
      </p:sp>
    </p:spTree>
    <p:extLst>
      <p:ext uri="{BB962C8B-B14F-4D97-AF65-F5344CB8AC3E}">
        <p14:creationId xmlns:p14="http://schemas.microsoft.com/office/powerpoint/2010/main" val="539637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CE1343B-7F37-8949-8790-6D783DC5A81C}" type="slidenum">
              <a:rPr lang="en-US"/>
              <a:pPr>
                <a:defRPr/>
              </a:pPr>
              <a:t>‹#›</a:t>
            </a:fld>
            <a:endParaRPr lang="en-US"/>
          </a:p>
        </p:txBody>
      </p:sp>
    </p:spTree>
    <p:extLst>
      <p:ext uri="{BB962C8B-B14F-4D97-AF65-F5344CB8AC3E}">
        <p14:creationId xmlns:p14="http://schemas.microsoft.com/office/powerpoint/2010/main" val="429123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E80077A-6DBB-C343-A14A-FB332929DF33}" type="slidenum">
              <a:rPr lang="en-US"/>
              <a:pPr>
                <a:defRPr/>
              </a:pPr>
              <a:t>‹#›</a:t>
            </a:fld>
            <a:endParaRPr lang="en-US"/>
          </a:p>
        </p:txBody>
      </p:sp>
    </p:spTree>
    <p:extLst>
      <p:ext uri="{BB962C8B-B14F-4D97-AF65-F5344CB8AC3E}">
        <p14:creationId xmlns:p14="http://schemas.microsoft.com/office/powerpoint/2010/main" val="362998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8214C1B-5765-5540-8762-E674E584B9A4}" type="slidenum">
              <a:rPr lang="en-US"/>
              <a:pPr>
                <a:defRPr/>
              </a:pPr>
              <a:t>‹#›</a:t>
            </a:fld>
            <a:endParaRPr lang="en-US"/>
          </a:p>
        </p:txBody>
      </p:sp>
    </p:spTree>
    <p:extLst>
      <p:ext uri="{BB962C8B-B14F-4D97-AF65-F5344CB8AC3E}">
        <p14:creationId xmlns:p14="http://schemas.microsoft.com/office/powerpoint/2010/main" val="407123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A544747-B912-E74E-852F-AB44E381AD1B}" type="slidenum">
              <a:rPr lang="en-US"/>
              <a:pPr>
                <a:defRPr/>
              </a:pPr>
              <a:t>‹#›</a:t>
            </a:fld>
            <a:endParaRPr lang="en-US"/>
          </a:p>
        </p:txBody>
      </p:sp>
    </p:spTree>
    <p:extLst>
      <p:ext uri="{BB962C8B-B14F-4D97-AF65-F5344CB8AC3E}">
        <p14:creationId xmlns:p14="http://schemas.microsoft.com/office/powerpoint/2010/main" val="145363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F33809F-F37C-894F-8E1F-DC8EFB473B83}" type="slidenum">
              <a:rPr lang="en-US"/>
              <a:pPr>
                <a:defRPr/>
              </a:pPr>
              <a:t>‹#›</a:t>
            </a:fld>
            <a:endParaRPr lang="en-US"/>
          </a:p>
        </p:txBody>
      </p:sp>
    </p:spTree>
    <p:extLst>
      <p:ext uri="{BB962C8B-B14F-4D97-AF65-F5344CB8AC3E}">
        <p14:creationId xmlns:p14="http://schemas.microsoft.com/office/powerpoint/2010/main" val="3695938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charset="-128"/>
                <a:cs typeface="ＭＳ Ｐゴシック"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ea typeface="ＭＳ Ｐゴシック" charset="-128"/>
                <a:cs typeface="ＭＳ Ｐゴシック"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9CBB81F1-B7C0-AA4A-9966-9774DB8E138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s://mars.nasa.gov/insight/timeline/landing/watch-online/" TargetMode="External"/><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btc.montana.edu/messenger/Interactives/ANIMATIONS/grav_assist/gravity_assist.html" TargetMode="External"/><Relationship Id="rId4" Type="http://schemas.openxmlformats.org/officeDocument/2006/relationships/hyperlink" Target="http://www.planetary.org/blogs/guest-blogs/2013/20130926-gravity-assist.htmlhttp:/solarsystem.nasa.gov/basics/grav/primer.php"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2"/>
          <p:cNvSpPr txBox="1">
            <a:spLocks noChangeArrowheads="1"/>
          </p:cNvSpPr>
          <p:nvPr/>
        </p:nvSpPr>
        <p:spPr bwMode="auto">
          <a:xfrm>
            <a:off x="990600" y="304800"/>
            <a:ext cx="701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2800" dirty="0"/>
              <a:t>Week </a:t>
            </a:r>
            <a:r>
              <a:rPr lang="en-US" sz="2800" dirty="0" smtClean="0"/>
              <a:t>11:  Spacecraft flybys of Planets</a:t>
            </a:r>
            <a:endParaRPr lang="en-US" sz="2800" dirty="0"/>
          </a:p>
        </p:txBody>
      </p:sp>
      <p:sp>
        <p:nvSpPr>
          <p:cNvPr id="14338" name="Text Box 3"/>
          <p:cNvSpPr txBox="1">
            <a:spLocks noChangeArrowheads="1"/>
          </p:cNvSpPr>
          <p:nvPr/>
        </p:nvSpPr>
        <p:spPr bwMode="auto">
          <a:xfrm>
            <a:off x="228600" y="914400"/>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371600" indent="-4572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buFont typeface="Arial" charset="0"/>
              <a:buNone/>
            </a:pPr>
            <a:r>
              <a:rPr lang="en-US" sz="2000" smtClean="0"/>
              <a:t>Concept: Use </a:t>
            </a:r>
            <a:r>
              <a:rPr lang="en-US" sz="2000" dirty="0"/>
              <a:t>of planetary flybys to modify spacecraft </a:t>
            </a:r>
            <a:r>
              <a:rPr lang="en-US" sz="2000" dirty="0" smtClean="0"/>
              <a:t>trajectories</a:t>
            </a:r>
            <a:endParaRPr lang="en-US" sz="2000" dirty="0"/>
          </a:p>
        </p:txBody>
      </p:sp>
      <p:pic>
        <p:nvPicPr>
          <p:cNvPr id="6" name="Picture 5"/>
          <p:cNvPicPr>
            <a:picLocks noChangeAspect="1"/>
          </p:cNvPicPr>
          <p:nvPr/>
        </p:nvPicPr>
        <p:blipFill>
          <a:blip r:embed="rId3"/>
          <a:stretch>
            <a:fillRect/>
          </a:stretch>
        </p:blipFill>
        <p:spPr>
          <a:xfrm>
            <a:off x="3733800" y="1469351"/>
            <a:ext cx="5160021" cy="5160021"/>
          </a:xfrm>
          <a:prstGeom prst="rect">
            <a:avLst/>
          </a:prstGeom>
        </p:spPr>
      </p:pic>
      <p:sp>
        <p:nvSpPr>
          <p:cNvPr id="2" name="Rectangle 1"/>
          <p:cNvSpPr/>
          <p:nvPr/>
        </p:nvSpPr>
        <p:spPr>
          <a:xfrm>
            <a:off x="304800" y="1676400"/>
            <a:ext cx="3200400" cy="4708980"/>
          </a:xfrm>
          <a:prstGeom prst="rect">
            <a:avLst/>
          </a:prstGeom>
        </p:spPr>
        <p:txBody>
          <a:bodyPr wrap="square">
            <a:spAutoFit/>
          </a:bodyPr>
          <a:lstStyle/>
          <a:p>
            <a:r>
              <a:rPr lang="en-US" sz="1800" dirty="0">
                <a:solidFill>
                  <a:srgbClr val="000000"/>
                </a:solidFill>
                <a:latin typeface="Helvetica Neue" charset="0"/>
              </a:rPr>
              <a:t>A color composite image of Earth </a:t>
            </a:r>
            <a:r>
              <a:rPr lang="en-US" sz="1800" dirty="0" smtClean="0">
                <a:solidFill>
                  <a:srgbClr val="000000"/>
                </a:solidFill>
                <a:latin typeface="Helvetica Neue" charset="0"/>
              </a:rPr>
              <a:t>9/22/17 taken </a:t>
            </a:r>
            <a:r>
              <a:rPr lang="en-US" sz="1800" dirty="0">
                <a:solidFill>
                  <a:srgbClr val="000000"/>
                </a:solidFill>
                <a:latin typeface="Helvetica Neue" charset="0"/>
              </a:rPr>
              <a:t>by the </a:t>
            </a:r>
            <a:r>
              <a:rPr lang="en-US" sz="1800" dirty="0" err="1">
                <a:solidFill>
                  <a:srgbClr val="000000"/>
                </a:solidFill>
                <a:latin typeface="Helvetica Neue" charset="0"/>
              </a:rPr>
              <a:t>MapCam</a:t>
            </a:r>
            <a:r>
              <a:rPr lang="en-US" sz="1800" dirty="0">
                <a:solidFill>
                  <a:srgbClr val="000000"/>
                </a:solidFill>
                <a:latin typeface="Helvetica Neue" charset="0"/>
              </a:rPr>
              <a:t> camera on NASA’s OSIRIS-</a:t>
            </a:r>
            <a:r>
              <a:rPr lang="en-US" sz="1800" dirty="0" err="1">
                <a:solidFill>
                  <a:srgbClr val="000000"/>
                </a:solidFill>
                <a:latin typeface="Helvetica Neue" charset="0"/>
              </a:rPr>
              <a:t>REx</a:t>
            </a:r>
            <a:r>
              <a:rPr lang="en-US" sz="1800" dirty="0">
                <a:solidFill>
                  <a:srgbClr val="000000"/>
                </a:solidFill>
                <a:latin typeface="Helvetica Neue" charset="0"/>
              </a:rPr>
              <a:t> spacecraft. </a:t>
            </a:r>
            <a:r>
              <a:rPr lang="en-US" sz="1200" dirty="0">
                <a:solidFill>
                  <a:srgbClr val="000000"/>
                </a:solidFill>
                <a:latin typeface="Helvetica Neue" charset="0"/>
              </a:rPr>
              <a:t>This image was taken just hours after the spacecraft completed its Earth Gravity Assist at a </a:t>
            </a:r>
            <a:r>
              <a:rPr lang="en-US" sz="1200" dirty="0" smtClean="0">
                <a:solidFill>
                  <a:srgbClr val="000000"/>
                </a:solidFill>
                <a:latin typeface="Helvetica Neue" charset="0"/>
              </a:rPr>
              <a:t>range of</a:t>
            </a:r>
            <a:r>
              <a:rPr lang="en-US" sz="1200" dirty="0">
                <a:solidFill>
                  <a:srgbClr val="000000"/>
                </a:solidFill>
                <a:latin typeface="Helvetica Neue" charset="0"/>
              </a:rPr>
              <a:t> approximately 106,000 miles (170,000 kilometers). </a:t>
            </a:r>
            <a:endParaRPr lang="en-US" sz="1200" dirty="0" smtClean="0">
              <a:solidFill>
                <a:srgbClr val="000000"/>
              </a:solidFill>
              <a:latin typeface="Helvetica Neue" charset="0"/>
            </a:endParaRPr>
          </a:p>
          <a:p>
            <a:endParaRPr lang="en-US" sz="1200" dirty="0">
              <a:solidFill>
                <a:srgbClr val="000000"/>
              </a:solidFill>
              <a:latin typeface="Helvetica Neue" charset="0"/>
            </a:endParaRPr>
          </a:p>
          <a:p>
            <a:r>
              <a:rPr lang="en-US" sz="1200" dirty="0" smtClean="0">
                <a:solidFill>
                  <a:srgbClr val="000000"/>
                </a:solidFill>
                <a:latin typeface="Helvetica Neue" charset="0"/>
              </a:rPr>
              <a:t>Visible </a:t>
            </a:r>
            <a:r>
              <a:rPr lang="en-US" sz="1200" dirty="0">
                <a:solidFill>
                  <a:srgbClr val="000000"/>
                </a:solidFill>
                <a:latin typeface="Helvetica Neue" charset="0"/>
              </a:rPr>
              <a:t>in this image are the Pacific Ocean and several familiar landmasses, including Australia in the lower left, and Baja California and the southwestern United States in the upper right. </a:t>
            </a:r>
            <a:endParaRPr lang="en-US" sz="1200" dirty="0" smtClean="0">
              <a:solidFill>
                <a:srgbClr val="000000"/>
              </a:solidFill>
              <a:latin typeface="Helvetica Neue" charset="0"/>
            </a:endParaRPr>
          </a:p>
          <a:p>
            <a:endParaRPr lang="en-US" sz="1200" dirty="0">
              <a:solidFill>
                <a:srgbClr val="000000"/>
              </a:solidFill>
              <a:latin typeface="Helvetica Neue" charset="0"/>
            </a:endParaRPr>
          </a:p>
          <a:p>
            <a:r>
              <a:rPr lang="en-US" sz="1200" dirty="0" smtClean="0">
                <a:solidFill>
                  <a:srgbClr val="000000"/>
                </a:solidFill>
                <a:latin typeface="Helvetica Neue" charset="0"/>
              </a:rPr>
              <a:t>The </a:t>
            </a:r>
            <a:r>
              <a:rPr lang="en-US" sz="1200" dirty="0">
                <a:solidFill>
                  <a:srgbClr val="000000"/>
                </a:solidFill>
                <a:latin typeface="Helvetica Neue" charset="0"/>
              </a:rPr>
              <a:t>dark vertical streaks at the top of the image are caused by short exposure times (less than three milliseconds). Short exposure times are required for imaging an object as bright as Earth, but are not anticipated for an object as dark as the asteroid </a:t>
            </a:r>
            <a:r>
              <a:rPr lang="en-US" sz="1200" dirty="0" err="1">
                <a:solidFill>
                  <a:srgbClr val="000000"/>
                </a:solidFill>
                <a:latin typeface="Helvetica Neue" charset="0"/>
              </a:rPr>
              <a:t>Bennu</a:t>
            </a:r>
            <a:r>
              <a:rPr lang="en-US" sz="1200" dirty="0">
                <a:solidFill>
                  <a:srgbClr val="000000"/>
                </a:solidFill>
                <a:latin typeface="Helvetica Neue" charset="0"/>
              </a:rPr>
              <a:t>, which the camera was designed to image.</a:t>
            </a:r>
            <a:endParaRPr lang="en-US" sz="12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ChangeArrowheads="1"/>
          </p:cNvSpPr>
          <p:nvPr/>
        </p:nvSpPr>
        <p:spPr bwMode="auto">
          <a:xfrm>
            <a:off x="228600" y="838200"/>
            <a:ext cx="8610600" cy="1905000"/>
          </a:xfrm>
          <a:prstGeom prst="rect">
            <a:avLst/>
          </a:prstGeom>
          <a:gradFill rotWithShape="0">
            <a:gsLst>
              <a:gs pos="0">
                <a:srgbClr val="999999">
                  <a:alpha val="26999"/>
                </a:srgbClr>
              </a:gs>
              <a:gs pos="100000">
                <a:srgbClr val="D9D9D9">
                  <a:alpha val="23000"/>
                </a:srgbClr>
              </a:gs>
            </a:gsLst>
            <a:lin ang="5400000" scaled="1"/>
          </a:gradFill>
          <a:ln w="9525">
            <a:solidFill>
              <a:schemeClr val="tx1"/>
            </a:solidFill>
            <a:miter lim="800000"/>
            <a:headEnd/>
            <a:tailEnd/>
          </a:ln>
        </p:spPr>
        <p:txBody>
          <a:bodyPr wrap="none" anchor="ctr"/>
          <a:lstStyle/>
          <a:p>
            <a:endParaRPr lang="en-US"/>
          </a:p>
        </p:txBody>
      </p:sp>
      <p:sp>
        <p:nvSpPr>
          <p:cNvPr id="30723" name="Text Box 4"/>
          <p:cNvSpPr txBox="1">
            <a:spLocks noChangeArrowheads="1"/>
          </p:cNvSpPr>
          <p:nvPr/>
        </p:nvSpPr>
        <p:spPr bwMode="auto">
          <a:xfrm>
            <a:off x="1371600" y="228600"/>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t>How to do this…..</a:t>
            </a:r>
          </a:p>
        </p:txBody>
      </p:sp>
      <p:sp>
        <p:nvSpPr>
          <p:cNvPr id="30724" name="Text Box 5"/>
          <p:cNvSpPr txBox="1">
            <a:spLocks noChangeArrowheads="1"/>
          </p:cNvSpPr>
          <p:nvPr/>
        </p:nvSpPr>
        <p:spPr bwMode="auto">
          <a:xfrm>
            <a:off x="304800" y="1219200"/>
            <a:ext cx="63246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600" dirty="0"/>
              <a:t>Spacecraft is moving with initial velocity, </a:t>
            </a:r>
            <a:r>
              <a:rPr lang="en-US" sz="1600" dirty="0" smtClean="0"/>
              <a:t>v </a:t>
            </a:r>
            <a:r>
              <a:rPr lang="en-US" sz="1600" dirty="0"/>
              <a:t>in the direction shown.  It is at some known position relative to the center of the planet.  </a:t>
            </a:r>
          </a:p>
          <a:p>
            <a:pPr>
              <a:spcBef>
                <a:spcPct val="50000"/>
              </a:spcBef>
            </a:pPr>
            <a:r>
              <a:rPr lang="en-US" sz="1600" dirty="0"/>
              <a:t>The sketches below describe the instantaneous directions of force, acceleration and velocity experienced by the spacecraft:</a:t>
            </a:r>
          </a:p>
        </p:txBody>
      </p:sp>
      <p:sp>
        <p:nvSpPr>
          <p:cNvPr id="30725" name="Line 6"/>
          <p:cNvSpPr>
            <a:spLocks noChangeShapeType="1"/>
          </p:cNvSpPr>
          <p:nvPr/>
        </p:nvSpPr>
        <p:spPr bwMode="auto">
          <a:xfrm flipV="1">
            <a:off x="7010400" y="1447800"/>
            <a:ext cx="0" cy="457200"/>
          </a:xfrm>
          <a:prstGeom prst="line">
            <a:avLst/>
          </a:prstGeom>
          <a:noFill/>
          <a:ln w="12700">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3072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905000"/>
            <a:ext cx="660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Oval 8"/>
          <p:cNvSpPr>
            <a:spLocks noChangeArrowheads="1"/>
          </p:cNvSpPr>
          <p:nvPr/>
        </p:nvSpPr>
        <p:spPr bwMode="auto">
          <a:xfrm>
            <a:off x="2743200" y="3429000"/>
            <a:ext cx="152400" cy="152400"/>
          </a:xfrm>
          <a:prstGeom prst="ellipse">
            <a:avLst/>
          </a:prstGeom>
          <a:solidFill>
            <a:schemeClr val="bg2"/>
          </a:solidFill>
          <a:ln w="9525">
            <a:solidFill>
              <a:schemeClr val="tx1"/>
            </a:solidFill>
            <a:round/>
            <a:headEnd/>
            <a:tailEnd/>
          </a:ln>
        </p:spPr>
        <p:txBody>
          <a:bodyPr wrap="none" anchor="ctr"/>
          <a:lstStyle/>
          <a:p>
            <a:endParaRPr lang="en-US"/>
          </a:p>
        </p:txBody>
      </p:sp>
      <p:sp>
        <p:nvSpPr>
          <p:cNvPr id="30728" name="AutoShape 9"/>
          <p:cNvSpPr>
            <a:spLocks noChangeArrowheads="1"/>
          </p:cNvSpPr>
          <p:nvPr/>
        </p:nvSpPr>
        <p:spPr bwMode="auto">
          <a:xfrm>
            <a:off x="2057400" y="4191000"/>
            <a:ext cx="152400" cy="152400"/>
          </a:xfrm>
          <a:prstGeom prst="diamond">
            <a:avLst/>
          </a:prstGeom>
          <a:solidFill>
            <a:srgbClr val="008040"/>
          </a:solidFill>
          <a:ln w="9525">
            <a:solidFill>
              <a:srgbClr val="008040"/>
            </a:solidFill>
            <a:miter lim="800000"/>
            <a:headEnd/>
            <a:tailEnd/>
          </a:ln>
        </p:spPr>
        <p:txBody>
          <a:bodyPr wrap="none" anchor="ctr"/>
          <a:lstStyle/>
          <a:p>
            <a:endParaRPr lang="en-US"/>
          </a:p>
        </p:txBody>
      </p:sp>
      <p:sp>
        <p:nvSpPr>
          <p:cNvPr id="30729" name="Line 10"/>
          <p:cNvSpPr>
            <a:spLocks noChangeShapeType="1"/>
          </p:cNvSpPr>
          <p:nvPr/>
        </p:nvSpPr>
        <p:spPr bwMode="auto">
          <a:xfrm flipV="1">
            <a:off x="2133600" y="38100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30" name="Line 11"/>
          <p:cNvSpPr>
            <a:spLocks noChangeShapeType="1"/>
          </p:cNvSpPr>
          <p:nvPr/>
        </p:nvSpPr>
        <p:spPr bwMode="auto">
          <a:xfrm flipV="1">
            <a:off x="2133600" y="3886200"/>
            <a:ext cx="3810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31" name="Rectangle 12"/>
          <p:cNvSpPr>
            <a:spLocks noChangeArrowheads="1"/>
          </p:cNvSpPr>
          <p:nvPr/>
        </p:nvSpPr>
        <p:spPr bwMode="auto">
          <a:xfrm>
            <a:off x="1905000" y="3733800"/>
            <a:ext cx="3179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i="1" dirty="0"/>
              <a:t>v</a:t>
            </a:r>
          </a:p>
        </p:txBody>
      </p:sp>
      <p:sp>
        <p:nvSpPr>
          <p:cNvPr id="30732" name="Rectangle 13"/>
          <p:cNvSpPr>
            <a:spLocks noChangeArrowheads="1"/>
          </p:cNvSpPr>
          <p:nvPr/>
        </p:nvSpPr>
        <p:spPr bwMode="auto">
          <a:xfrm>
            <a:off x="2438400" y="3886200"/>
            <a:ext cx="537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i="1" dirty="0"/>
              <a:t>F</a:t>
            </a:r>
            <a:r>
              <a:rPr lang="en-US" sz="1400" dirty="0"/>
              <a:t>, </a:t>
            </a:r>
            <a:r>
              <a:rPr lang="en-US" sz="1400" i="1" dirty="0"/>
              <a:t>a</a:t>
            </a:r>
          </a:p>
        </p:txBody>
      </p:sp>
      <p:sp>
        <p:nvSpPr>
          <p:cNvPr id="30733" name="Rectangle 14"/>
          <p:cNvSpPr>
            <a:spLocks noChangeArrowheads="1"/>
          </p:cNvSpPr>
          <p:nvPr/>
        </p:nvSpPr>
        <p:spPr bwMode="auto">
          <a:xfrm>
            <a:off x="2819400" y="3276600"/>
            <a:ext cx="530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000"/>
              <a:t>planet</a:t>
            </a:r>
          </a:p>
        </p:txBody>
      </p:sp>
      <p:sp>
        <p:nvSpPr>
          <p:cNvPr id="30734" name="Oval 15"/>
          <p:cNvSpPr>
            <a:spLocks noChangeArrowheads="1"/>
          </p:cNvSpPr>
          <p:nvPr/>
        </p:nvSpPr>
        <p:spPr bwMode="auto">
          <a:xfrm>
            <a:off x="5638800" y="3505200"/>
            <a:ext cx="152400" cy="152400"/>
          </a:xfrm>
          <a:prstGeom prst="ellipse">
            <a:avLst/>
          </a:prstGeom>
          <a:solidFill>
            <a:schemeClr val="bg2"/>
          </a:solidFill>
          <a:ln w="9525">
            <a:solidFill>
              <a:schemeClr val="tx1"/>
            </a:solidFill>
            <a:round/>
            <a:headEnd/>
            <a:tailEnd/>
          </a:ln>
        </p:spPr>
        <p:txBody>
          <a:bodyPr wrap="none" anchor="ctr"/>
          <a:lstStyle/>
          <a:p>
            <a:endParaRPr lang="en-US"/>
          </a:p>
        </p:txBody>
      </p:sp>
      <p:sp>
        <p:nvSpPr>
          <p:cNvPr id="30735" name="AutoShape 16"/>
          <p:cNvSpPr>
            <a:spLocks noChangeArrowheads="1"/>
          </p:cNvSpPr>
          <p:nvPr/>
        </p:nvSpPr>
        <p:spPr bwMode="auto">
          <a:xfrm>
            <a:off x="4953000" y="4038600"/>
            <a:ext cx="152400" cy="152400"/>
          </a:xfrm>
          <a:prstGeom prst="diamond">
            <a:avLst/>
          </a:prstGeom>
          <a:solidFill>
            <a:srgbClr val="008040"/>
          </a:solidFill>
          <a:ln w="9525">
            <a:solidFill>
              <a:srgbClr val="008040"/>
            </a:solidFill>
            <a:miter lim="800000"/>
            <a:headEnd/>
            <a:tailEnd/>
          </a:ln>
        </p:spPr>
        <p:txBody>
          <a:bodyPr wrap="none" anchor="ctr"/>
          <a:lstStyle/>
          <a:p>
            <a:endParaRPr lang="en-US"/>
          </a:p>
        </p:txBody>
      </p:sp>
      <p:sp>
        <p:nvSpPr>
          <p:cNvPr id="30736" name="Line 17"/>
          <p:cNvSpPr>
            <a:spLocks noChangeShapeType="1"/>
          </p:cNvSpPr>
          <p:nvPr/>
        </p:nvSpPr>
        <p:spPr bwMode="auto">
          <a:xfrm flipV="1">
            <a:off x="5029200" y="3657600"/>
            <a:ext cx="76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37" name="Line 18"/>
          <p:cNvSpPr>
            <a:spLocks noChangeShapeType="1"/>
          </p:cNvSpPr>
          <p:nvPr/>
        </p:nvSpPr>
        <p:spPr bwMode="auto">
          <a:xfrm flipV="1">
            <a:off x="5029200" y="3810000"/>
            <a:ext cx="3810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38" name="Rectangle 19"/>
          <p:cNvSpPr>
            <a:spLocks noChangeArrowheads="1"/>
          </p:cNvSpPr>
          <p:nvPr/>
        </p:nvSpPr>
        <p:spPr bwMode="auto">
          <a:xfrm>
            <a:off x="4832350" y="3581400"/>
            <a:ext cx="3179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i="1" dirty="0"/>
              <a:t>v</a:t>
            </a:r>
          </a:p>
        </p:txBody>
      </p:sp>
      <p:sp>
        <p:nvSpPr>
          <p:cNvPr id="30739" name="Rectangle 20"/>
          <p:cNvSpPr>
            <a:spLocks noChangeArrowheads="1"/>
          </p:cNvSpPr>
          <p:nvPr/>
        </p:nvSpPr>
        <p:spPr bwMode="auto">
          <a:xfrm>
            <a:off x="5334000" y="3733800"/>
            <a:ext cx="537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i="1" dirty="0"/>
              <a:t>F</a:t>
            </a:r>
            <a:r>
              <a:rPr lang="en-US" sz="1400" dirty="0"/>
              <a:t>, </a:t>
            </a:r>
            <a:r>
              <a:rPr lang="en-US" sz="1400" i="1" dirty="0"/>
              <a:t>a</a:t>
            </a:r>
          </a:p>
        </p:txBody>
      </p:sp>
      <p:sp>
        <p:nvSpPr>
          <p:cNvPr id="30740" name="Rectangle 21"/>
          <p:cNvSpPr>
            <a:spLocks noChangeArrowheads="1"/>
          </p:cNvSpPr>
          <p:nvPr/>
        </p:nvSpPr>
        <p:spPr bwMode="auto">
          <a:xfrm>
            <a:off x="5715000" y="3352800"/>
            <a:ext cx="530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000"/>
              <a:t>planet</a:t>
            </a:r>
          </a:p>
        </p:txBody>
      </p:sp>
      <p:sp>
        <p:nvSpPr>
          <p:cNvPr id="30741" name="Line 22"/>
          <p:cNvSpPr>
            <a:spLocks noChangeShapeType="1"/>
          </p:cNvSpPr>
          <p:nvPr/>
        </p:nvSpPr>
        <p:spPr bwMode="auto">
          <a:xfrm>
            <a:off x="2133600" y="3124200"/>
            <a:ext cx="0" cy="1447800"/>
          </a:xfrm>
          <a:prstGeom prst="line">
            <a:avLst/>
          </a:prstGeom>
          <a:noFill/>
          <a:ln w="12700">
            <a:solidFill>
              <a:srgbClr val="8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2" name="Line 23"/>
          <p:cNvSpPr>
            <a:spLocks noChangeShapeType="1"/>
          </p:cNvSpPr>
          <p:nvPr/>
        </p:nvSpPr>
        <p:spPr bwMode="auto">
          <a:xfrm>
            <a:off x="7010400" y="990600"/>
            <a:ext cx="0" cy="1600200"/>
          </a:xfrm>
          <a:prstGeom prst="line">
            <a:avLst/>
          </a:prstGeom>
          <a:noFill/>
          <a:ln w="12700">
            <a:solidFill>
              <a:srgbClr val="8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3" name="Line 24"/>
          <p:cNvSpPr>
            <a:spLocks noChangeShapeType="1"/>
          </p:cNvSpPr>
          <p:nvPr/>
        </p:nvSpPr>
        <p:spPr bwMode="auto">
          <a:xfrm>
            <a:off x="4953000" y="3124200"/>
            <a:ext cx="0" cy="1447800"/>
          </a:xfrm>
          <a:prstGeom prst="line">
            <a:avLst/>
          </a:prstGeom>
          <a:noFill/>
          <a:ln w="12700">
            <a:solidFill>
              <a:srgbClr val="8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4" name="Rectangle 25"/>
          <p:cNvSpPr>
            <a:spLocks noChangeArrowheads="1"/>
          </p:cNvSpPr>
          <p:nvPr/>
        </p:nvSpPr>
        <p:spPr bwMode="auto">
          <a:xfrm>
            <a:off x="1752600" y="2971800"/>
            <a:ext cx="1676400" cy="175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45" name="Rectangle 26"/>
          <p:cNvSpPr>
            <a:spLocks noChangeArrowheads="1"/>
          </p:cNvSpPr>
          <p:nvPr/>
        </p:nvSpPr>
        <p:spPr bwMode="auto">
          <a:xfrm>
            <a:off x="4724400" y="2971800"/>
            <a:ext cx="1676400" cy="175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46" name="Rectangle 27"/>
          <p:cNvSpPr>
            <a:spLocks noChangeArrowheads="1"/>
          </p:cNvSpPr>
          <p:nvPr/>
        </p:nvSpPr>
        <p:spPr bwMode="auto">
          <a:xfrm>
            <a:off x="3048000" y="4343400"/>
            <a:ext cx="319088" cy="3365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A</a:t>
            </a:r>
          </a:p>
        </p:txBody>
      </p:sp>
      <p:sp>
        <p:nvSpPr>
          <p:cNvPr id="30747" name="Rectangle 28"/>
          <p:cNvSpPr>
            <a:spLocks noChangeArrowheads="1"/>
          </p:cNvSpPr>
          <p:nvPr/>
        </p:nvSpPr>
        <p:spPr bwMode="auto">
          <a:xfrm>
            <a:off x="6019800" y="4343400"/>
            <a:ext cx="319088" cy="3365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B</a:t>
            </a:r>
          </a:p>
        </p:txBody>
      </p:sp>
      <p:sp>
        <p:nvSpPr>
          <p:cNvPr id="30748" name="Rectangle 29"/>
          <p:cNvSpPr>
            <a:spLocks noChangeArrowheads="1"/>
          </p:cNvSpPr>
          <p:nvPr/>
        </p:nvSpPr>
        <p:spPr bwMode="auto">
          <a:xfrm>
            <a:off x="1447800" y="4876800"/>
            <a:ext cx="1511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A) at time t= 0 </a:t>
            </a:r>
          </a:p>
        </p:txBody>
      </p:sp>
      <p:sp>
        <p:nvSpPr>
          <p:cNvPr id="30749" name="Rectangle 30"/>
          <p:cNvSpPr>
            <a:spLocks noChangeArrowheads="1"/>
          </p:cNvSpPr>
          <p:nvPr/>
        </p:nvSpPr>
        <p:spPr bwMode="auto">
          <a:xfrm>
            <a:off x="6705600" y="11430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800000"/>
                </a:solidFill>
              </a:rPr>
              <a:t>v</a:t>
            </a:r>
          </a:p>
        </p:txBody>
      </p:sp>
      <p:sp>
        <p:nvSpPr>
          <p:cNvPr id="30750" name="Rectangle 31"/>
          <p:cNvSpPr>
            <a:spLocks noChangeArrowheads="1"/>
          </p:cNvSpPr>
          <p:nvPr/>
        </p:nvSpPr>
        <p:spPr bwMode="auto">
          <a:xfrm>
            <a:off x="4495800" y="4854575"/>
            <a:ext cx="3962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t>B) at time t= </a:t>
            </a:r>
            <a:r>
              <a:rPr lang="en-US" sz="1600">
                <a:latin typeface="Symbol" charset="0"/>
                <a:sym typeface="Symbol" charset="0"/>
              </a:rPr>
              <a:t></a:t>
            </a:r>
            <a:r>
              <a:rPr lang="en-US" sz="1600"/>
              <a:t>t later</a:t>
            </a:r>
          </a:p>
          <a:p>
            <a:endParaRPr lang="en-US" sz="1600"/>
          </a:p>
          <a:p>
            <a:r>
              <a:rPr lang="en-US" sz="1600">
                <a:solidFill>
                  <a:srgbClr val="800000"/>
                </a:solidFill>
              </a:rPr>
              <a:t>Notice that because the acceleration had components both parallel and perpendicular to the spacecraft</a:t>
            </a:r>
            <a:r>
              <a:rPr lang="ja-JP" altLang="en-US" sz="1600">
                <a:solidFill>
                  <a:srgbClr val="800000"/>
                </a:solidFill>
              </a:rPr>
              <a:t>’</a:t>
            </a:r>
            <a:r>
              <a:rPr lang="en-US" altLang="ja-JP" sz="1600">
                <a:solidFill>
                  <a:srgbClr val="800000"/>
                </a:solidFill>
              </a:rPr>
              <a:t>s initial velocity both the magnitude and direction of velocity are changed</a:t>
            </a:r>
            <a:endParaRPr lang="en-US" sz="1600"/>
          </a:p>
        </p:txBody>
      </p:sp>
      <p:sp>
        <p:nvSpPr>
          <p:cNvPr id="30751" name="AutoShape 32"/>
          <p:cNvSpPr>
            <a:spLocks noChangeArrowheads="1"/>
          </p:cNvSpPr>
          <p:nvPr/>
        </p:nvSpPr>
        <p:spPr bwMode="auto">
          <a:xfrm>
            <a:off x="4876800" y="4191000"/>
            <a:ext cx="152400" cy="152400"/>
          </a:xfrm>
          <a:prstGeom prst="diamond">
            <a:avLst/>
          </a:prstGeom>
          <a:noFill/>
          <a:ln w="12700">
            <a:solidFill>
              <a:srgbClr val="00804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33" name="Picture 32"/>
          <p:cNvPicPr>
            <a:picLocks noChangeAspect="1"/>
          </p:cNvPicPr>
          <p:nvPr/>
        </p:nvPicPr>
        <p:blipFill>
          <a:blip r:embed="rId4"/>
          <a:stretch>
            <a:fillRect/>
          </a:stretch>
        </p:blipFill>
        <p:spPr>
          <a:xfrm>
            <a:off x="8001000" y="962615"/>
            <a:ext cx="591140" cy="59114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2"/>
          <p:cNvSpPr txBox="1">
            <a:spLocks noChangeArrowheads="1"/>
          </p:cNvSpPr>
          <p:nvPr/>
        </p:nvSpPr>
        <p:spPr bwMode="auto">
          <a:xfrm>
            <a:off x="990600" y="457200"/>
            <a:ext cx="723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t>How to calculate the acceleration of the spacecraft</a:t>
            </a:r>
          </a:p>
        </p:txBody>
      </p:sp>
      <p:sp>
        <p:nvSpPr>
          <p:cNvPr id="32770" name="Text Box 3"/>
          <p:cNvSpPr txBox="1">
            <a:spLocks noChangeArrowheads="1"/>
          </p:cNvSpPr>
          <p:nvPr/>
        </p:nvSpPr>
        <p:spPr bwMode="auto">
          <a:xfrm>
            <a:off x="381000" y="1123950"/>
            <a:ext cx="80772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600" dirty="0"/>
              <a:t>Direction of </a:t>
            </a:r>
            <a:r>
              <a:rPr lang="en-US" sz="1600" i="1" dirty="0"/>
              <a:t>F</a:t>
            </a:r>
            <a:r>
              <a:rPr lang="en-US" sz="1600" dirty="0"/>
              <a:t>, </a:t>
            </a:r>
            <a:r>
              <a:rPr lang="en-US" sz="1600" i="1" dirty="0"/>
              <a:t>a</a:t>
            </a:r>
            <a:r>
              <a:rPr lang="en-US" sz="1600" dirty="0"/>
              <a:t> (due to the planet) is shown in blue.</a:t>
            </a:r>
          </a:p>
          <a:p>
            <a:r>
              <a:rPr lang="en-US" sz="1600" i="1" dirty="0">
                <a:solidFill>
                  <a:srgbClr val="800000"/>
                </a:solidFill>
              </a:rPr>
              <a:t>F</a:t>
            </a:r>
            <a:r>
              <a:rPr lang="en-US" sz="1600" dirty="0">
                <a:solidFill>
                  <a:srgbClr val="800000"/>
                </a:solidFill>
              </a:rPr>
              <a:t> = G </a:t>
            </a:r>
            <a:r>
              <a:rPr lang="en-US" sz="1600" dirty="0" err="1">
                <a:solidFill>
                  <a:srgbClr val="800000"/>
                </a:solidFill>
              </a:rPr>
              <a:t>M</a:t>
            </a:r>
            <a:r>
              <a:rPr lang="en-US" sz="1600" baseline="-25000" dirty="0" err="1">
                <a:solidFill>
                  <a:srgbClr val="800000"/>
                </a:solidFill>
              </a:rPr>
              <a:t>p</a:t>
            </a:r>
            <a:r>
              <a:rPr lang="en-US" sz="1600" dirty="0">
                <a:solidFill>
                  <a:srgbClr val="800000"/>
                </a:solidFill>
              </a:rPr>
              <a:t> m / s</a:t>
            </a:r>
            <a:r>
              <a:rPr lang="en-US" sz="1600" baseline="30000" dirty="0">
                <a:solidFill>
                  <a:srgbClr val="800000"/>
                </a:solidFill>
              </a:rPr>
              <a:t>2</a:t>
            </a:r>
            <a:r>
              <a:rPr lang="en-US" sz="1600" baseline="-25000" dirty="0"/>
              <a:t>				</a:t>
            </a:r>
            <a:r>
              <a:rPr lang="en-US" sz="1600" dirty="0">
                <a:solidFill>
                  <a:srgbClr val="800000"/>
                </a:solidFill>
              </a:rPr>
              <a:t>Newton</a:t>
            </a:r>
            <a:r>
              <a:rPr lang="ja-JP" altLang="en-US" sz="1600" dirty="0">
                <a:solidFill>
                  <a:srgbClr val="800000"/>
                </a:solidFill>
              </a:rPr>
              <a:t>’</a:t>
            </a:r>
            <a:r>
              <a:rPr lang="en-US" altLang="ja-JP" sz="1600" dirty="0">
                <a:solidFill>
                  <a:srgbClr val="800000"/>
                </a:solidFill>
              </a:rPr>
              <a:t>s Law of Gravitation</a:t>
            </a:r>
            <a:endParaRPr lang="en-US" altLang="ja-JP" sz="1600" baseline="-25000" dirty="0"/>
          </a:p>
          <a:p>
            <a:r>
              <a:rPr lang="en-US" sz="1600" dirty="0" err="1"/>
              <a:t>M</a:t>
            </a:r>
            <a:r>
              <a:rPr lang="en-US" sz="1600" baseline="-25000" dirty="0" err="1"/>
              <a:t>p</a:t>
            </a:r>
            <a:r>
              <a:rPr lang="en-US" sz="1600" dirty="0"/>
              <a:t>=mass planet, m = mass spacecraft, s is distance between them</a:t>
            </a:r>
          </a:p>
          <a:p>
            <a:endParaRPr lang="en-US" sz="1600" dirty="0"/>
          </a:p>
          <a:p>
            <a:r>
              <a:rPr lang="en-US" sz="1600" b="1" i="1" dirty="0"/>
              <a:t>a</a:t>
            </a:r>
            <a:r>
              <a:rPr lang="en-US" sz="1600" b="1" dirty="0"/>
              <a:t> = acceleration = </a:t>
            </a:r>
            <a:r>
              <a:rPr lang="en-US" sz="1600" b="1" i="1" dirty="0"/>
              <a:t>F</a:t>
            </a:r>
            <a:r>
              <a:rPr lang="en-US" sz="1600" b="1" dirty="0"/>
              <a:t> / m = G </a:t>
            </a:r>
            <a:r>
              <a:rPr lang="en-US" sz="1600" b="1" dirty="0" err="1"/>
              <a:t>M</a:t>
            </a:r>
            <a:r>
              <a:rPr lang="en-US" sz="1600" b="1" baseline="-25000" dirty="0" err="1"/>
              <a:t>p</a:t>
            </a:r>
            <a:r>
              <a:rPr lang="en-US" sz="1600" b="1" dirty="0"/>
              <a:t> / </a:t>
            </a:r>
            <a:r>
              <a:rPr lang="en-US" sz="1600" b="1" dirty="0" smtClean="0"/>
              <a:t>s</a:t>
            </a:r>
            <a:r>
              <a:rPr lang="en-US" sz="1600" b="1" baseline="30000" dirty="0" smtClean="0"/>
              <a:t>2	</a:t>
            </a:r>
            <a:r>
              <a:rPr lang="en-US" sz="1600" b="1" dirty="0" smtClean="0"/>
              <a:t>	</a:t>
            </a:r>
            <a:r>
              <a:rPr lang="en-US" sz="1600" dirty="0">
                <a:solidFill>
                  <a:srgbClr val="800000"/>
                </a:solidFill>
              </a:rPr>
              <a:t> Newton</a:t>
            </a:r>
            <a:r>
              <a:rPr lang="ja-JP" altLang="en-US" sz="1600" dirty="0">
                <a:solidFill>
                  <a:srgbClr val="800000"/>
                </a:solidFill>
              </a:rPr>
              <a:t>’</a:t>
            </a:r>
            <a:r>
              <a:rPr lang="en-US" altLang="ja-JP" sz="1600" dirty="0">
                <a:solidFill>
                  <a:srgbClr val="800000"/>
                </a:solidFill>
              </a:rPr>
              <a:t>s </a:t>
            </a:r>
            <a:r>
              <a:rPr lang="en-US" altLang="ja-JP" sz="1600" dirty="0" smtClean="0">
                <a:solidFill>
                  <a:srgbClr val="800000"/>
                </a:solidFill>
              </a:rPr>
              <a:t>2</a:t>
            </a:r>
            <a:r>
              <a:rPr lang="en-US" altLang="ja-JP" sz="1600" baseline="30000" dirty="0" smtClean="0">
                <a:solidFill>
                  <a:srgbClr val="800000"/>
                </a:solidFill>
              </a:rPr>
              <a:t>nd</a:t>
            </a:r>
            <a:r>
              <a:rPr lang="en-US" altLang="ja-JP" sz="1600" dirty="0" smtClean="0">
                <a:solidFill>
                  <a:srgbClr val="800000"/>
                </a:solidFill>
              </a:rPr>
              <a:t> Law of Motion</a:t>
            </a:r>
            <a:endParaRPr lang="en-US" sz="1600" baseline="30000" dirty="0"/>
          </a:p>
        </p:txBody>
      </p:sp>
      <p:sp>
        <p:nvSpPr>
          <p:cNvPr id="32771" name="Oval 4"/>
          <p:cNvSpPr>
            <a:spLocks noChangeArrowheads="1"/>
          </p:cNvSpPr>
          <p:nvPr/>
        </p:nvSpPr>
        <p:spPr bwMode="auto">
          <a:xfrm>
            <a:off x="4572000" y="4419600"/>
            <a:ext cx="152400" cy="152400"/>
          </a:xfrm>
          <a:prstGeom prst="ellipse">
            <a:avLst/>
          </a:prstGeom>
          <a:solidFill>
            <a:schemeClr val="bg2"/>
          </a:solidFill>
          <a:ln w="9525">
            <a:solidFill>
              <a:schemeClr val="tx1"/>
            </a:solidFill>
            <a:round/>
            <a:headEnd/>
            <a:tailEnd/>
          </a:ln>
        </p:spPr>
        <p:txBody>
          <a:bodyPr wrap="none" anchor="ctr"/>
          <a:lstStyle/>
          <a:p>
            <a:endParaRPr lang="en-US"/>
          </a:p>
        </p:txBody>
      </p:sp>
      <p:sp>
        <p:nvSpPr>
          <p:cNvPr id="32772" name="AutoShape 5"/>
          <p:cNvSpPr>
            <a:spLocks noChangeArrowheads="1"/>
          </p:cNvSpPr>
          <p:nvPr/>
        </p:nvSpPr>
        <p:spPr bwMode="auto">
          <a:xfrm>
            <a:off x="2971800" y="5867400"/>
            <a:ext cx="152400" cy="152400"/>
          </a:xfrm>
          <a:prstGeom prst="diamond">
            <a:avLst/>
          </a:prstGeom>
          <a:solidFill>
            <a:srgbClr val="008040"/>
          </a:solidFill>
          <a:ln w="9525">
            <a:solidFill>
              <a:srgbClr val="008040"/>
            </a:solidFill>
            <a:miter lim="800000"/>
            <a:headEnd/>
            <a:tailEnd/>
          </a:ln>
        </p:spPr>
        <p:txBody>
          <a:bodyPr wrap="none" anchor="ctr"/>
          <a:lstStyle/>
          <a:p>
            <a:endParaRPr lang="en-US"/>
          </a:p>
        </p:txBody>
      </p:sp>
      <p:sp>
        <p:nvSpPr>
          <p:cNvPr id="32773" name="Line 6"/>
          <p:cNvSpPr>
            <a:spLocks noChangeShapeType="1"/>
          </p:cNvSpPr>
          <p:nvPr/>
        </p:nvSpPr>
        <p:spPr bwMode="auto">
          <a:xfrm flipV="1">
            <a:off x="3048000" y="5334000"/>
            <a:ext cx="685800" cy="6096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74" name="Rectangle 7"/>
          <p:cNvSpPr>
            <a:spLocks noChangeArrowheads="1"/>
          </p:cNvSpPr>
          <p:nvPr/>
        </p:nvSpPr>
        <p:spPr bwMode="auto">
          <a:xfrm>
            <a:off x="3690938" y="5105400"/>
            <a:ext cx="19658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dirty="0">
                <a:solidFill>
                  <a:schemeClr val="accent2"/>
                </a:solidFill>
              </a:rPr>
              <a:t>acceleration, </a:t>
            </a:r>
            <a:r>
              <a:rPr lang="en-US" sz="1400" b="1" i="1" dirty="0">
                <a:solidFill>
                  <a:schemeClr val="accent2"/>
                </a:solidFill>
              </a:rPr>
              <a:t>a</a:t>
            </a:r>
            <a:r>
              <a:rPr lang="en-US" sz="1400" dirty="0">
                <a:solidFill>
                  <a:schemeClr val="accent2"/>
                </a:solidFill>
              </a:rPr>
              <a:t> = </a:t>
            </a:r>
            <a:r>
              <a:rPr lang="en-US" sz="1400" b="1" i="1" dirty="0">
                <a:solidFill>
                  <a:schemeClr val="accent2"/>
                </a:solidFill>
              </a:rPr>
              <a:t>F</a:t>
            </a:r>
            <a:r>
              <a:rPr lang="en-US" sz="1400" dirty="0">
                <a:solidFill>
                  <a:schemeClr val="accent2"/>
                </a:solidFill>
              </a:rPr>
              <a:t> / m</a:t>
            </a:r>
          </a:p>
          <a:p>
            <a:r>
              <a:rPr lang="en-US" sz="1400" b="1" i="1" dirty="0">
                <a:solidFill>
                  <a:schemeClr val="accent2"/>
                </a:solidFill>
              </a:rPr>
              <a:t>a</a:t>
            </a:r>
            <a:r>
              <a:rPr lang="en-US" sz="1400" dirty="0">
                <a:solidFill>
                  <a:schemeClr val="accent2"/>
                </a:solidFill>
              </a:rPr>
              <a:t> = (</a:t>
            </a:r>
            <a:r>
              <a:rPr lang="en-US" sz="1400" i="1" dirty="0">
                <a:solidFill>
                  <a:schemeClr val="accent2"/>
                </a:solidFill>
              </a:rPr>
              <a:t>a</a:t>
            </a:r>
            <a:r>
              <a:rPr lang="en-US" sz="1400" baseline="-25000" dirty="0">
                <a:solidFill>
                  <a:schemeClr val="accent2"/>
                </a:solidFill>
              </a:rPr>
              <a:t>x</a:t>
            </a:r>
            <a:r>
              <a:rPr lang="en-US" sz="1400" dirty="0">
                <a:solidFill>
                  <a:schemeClr val="accent2"/>
                </a:solidFill>
              </a:rPr>
              <a:t>, </a:t>
            </a:r>
            <a:r>
              <a:rPr lang="en-US" sz="1400" i="1" dirty="0">
                <a:solidFill>
                  <a:schemeClr val="accent2"/>
                </a:solidFill>
              </a:rPr>
              <a:t>a</a:t>
            </a:r>
            <a:r>
              <a:rPr lang="en-US" sz="1400" baseline="-25000" dirty="0">
                <a:solidFill>
                  <a:schemeClr val="accent2"/>
                </a:solidFill>
              </a:rPr>
              <a:t>y</a:t>
            </a:r>
            <a:r>
              <a:rPr lang="en-US" sz="1400" dirty="0">
                <a:solidFill>
                  <a:schemeClr val="accent2"/>
                </a:solidFill>
              </a:rPr>
              <a:t>)</a:t>
            </a:r>
          </a:p>
        </p:txBody>
      </p:sp>
      <p:sp>
        <p:nvSpPr>
          <p:cNvPr id="32775" name="Rectangle 8"/>
          <p:cNvSpPr>
            <a:spLocks noChangeArrowheads="1"/>
          </p:cNvSpPr>
          <p:nvPr/>
        </p:nvSpPr>
        <p:spPr bwMode="auto">
          <a:xfrm>
            <a:off x="4648200" y="4267200"/>
            <a:ext cx="530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000"/>
              <a:t>planet</a:t>
            </a:r>
          </a:p>
        </p:txBody>
      </p:sp>
      <p:sp>
        <p:nvSpPr>
          <p:cNvPr id="32776" name="Line 9"/>
          <p:cNvSpPr>
            <a:spLocks noChangeShapeType="1"/>
          </p:cNvSpPr>
          <p:nvPr/>
        </p:nvSpPr>
        <p:spPr bwMode="auto">
          <a:xfrm flipV="1">
            <a:off x="3048000" y="3886200"/>
            <a:ext cx="0" cy="2057400"/>
          </a:xfrm>
          <a:prstGeom prst="line">
            <a:avLst/>
          </a:prstGeom>
          <a:noFill/>
          <a:ln w="12700">
            <a:solidFill>
              <a:srgbClr val="80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10"/>
          <p:cNvGrpSpPr>
            <a:grpSpLocks/>
          </p:cNvGrpSpPr>
          <p:nvPr/>
        </p:nvGrpSpPr>
        <p:grpSpPr bwMode="auto">
          <a:xfrm>
            <a:off x="4527550" y="3505200"/>
            <a:ext cx="1003300" cy="1143000"/>
            <a:chOff x="2852" y="2208"/>
            <a:chExt cx="632" cy="720"/>
          </a:xfrm>
        </p:grpSpPr>
        <p:sp>
          <p:nvSpPr>
            <p:cNvPr id="32789" name="Line 11"/>
            <p:cNvSpPr>
              <a:spLocks noChangeShapeType="1"/>
            </p:cNvSpPr>
            <p:nvPr/>
          </p:nvSpPr>
          <p:spPr bwMode="auto">
            <a:xfrm flipV="1">
              <a:off x="2928" y="2832"/>
              <a:ext cx="43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90" name="Line 12"/>
            <p:cNvSpPr>
              <a:spLocks noChangeShapeType="1"/>
            </p:cNvSpPr>
            <p:nvPr/>
          </p:nvSpPr>
          <p:spPr bwMode="auto">
            <a:xfrm flipV="1">
              <a:off x="2928" y="2400"/>
              <a:ext cx="0" cy="43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91" name="Rectangle 13"/>
            <p:cNvSpPr>
              <a:spLocks noChangeArrowheads="1"/>
            </p:cNvSpPr>
            <p:nvPr/>
          </p:nvSpPr>
          <p:spPr bwMode="auto">
            <a:xfrm>
              <a:off x="3312" y="2736"/>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a:t>x</a:t>
              </a:r>
            </a:p>
          </p:txBody>
        </p:sp>
        <p:sp>
          <p:nvSpPr>
            <p:cNvPr id="32792" name="Rectangle 14"/>
            <p:cNvSpPr>
              <a:spLocks noChangeArrowheads="1"/>
            </p:cNvSpPr>
            <p:nvPr/>
          </p:nvSpPr>
          <p:spPr bwMode="auto">
            <a:xfrm>
              <a:off x="2852" y="220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a:t>y</a:t>
              </a:r>
            </a:p>
          </p:txBody>
        </p:sp>
      </p:grpSp>
      <p:sp>
        <p:nvSpPr>
          <p:cNvPr id="44047" name="Rectangle 15"/>
          <p:cNvSpPr>
            <a:spLocks noChangeArrowheads="1"/>
          </p:cNvSpPr>
          <p:nvPr/>
        </p:nvSpPr>
        <p:spPr bwMode="auto">
          <a:xfrm>
            <a:off x="304800" y="2438400"/>
            <a:ext cx="8229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dirty="0"/>
              <a:t>Use a coordinate system with origin at the planet</a:t>
            </a:r>
            <a:r>
              <a:rPr lang="ja-JP" altLang="en-US" sz="1600" dirty="0"/>
              <a:t>’</a:t>
            </a:r>
            <a:r>
              <a:rPr lang="en-US" altLang="ja-JP" sz="1600" dirty="0"/>
              <a:t>s center with x and y directions shown.  </a:t>
            </a:r>
          </a:p>
          <a:p>
            <a:endParaRPr lang="en-US" sz="1600" dirty="0"/>
          </a:p>
          <a:p>
            <a:r>
              <a:rPr lang="en-US" sz="1600" b="1" dirty="0"/>
              <a:t>The acceleration can be resolved into two perpendicular components, </a:t>
            </a:r>
            <a:r>
              <a:rPr lang="en-US" sz="1600" b="1" i="1" dirty="0"/>
              <a:t>a</a:t>
            </a:r>
            <a:r>
              <a:rPr lang="en-US" sz="1600" b="1" baseline="-25000" dirty="0"/>
              <a:t>x</a:t>
            </a:r>
            <a:r>
              <a:rPr lang="en-US" sz="1600" b="1" dirty="0"/>
              <a:t> and </a:t>
            </a:r>
            <a:r>
              <a:rPr lang="en-US" sz="1600" b="1" i="1" dirty="0"/>
              <a:t>a</a:t>
            </a:r>
            <a:r>
              <a:rPr lang="en-US" sz="1600" b="1" baseline="-25000" dirty="0"/>
              <a:t>y.</a:t>
            </a:r>
            <a:endParaRPr lang="en-US" sz="1600" dirty="0"/>
          </a:p>
        </p:txBody>
      </p:sp>
      <p:grpSp>
        <p:nvGrpSpPr>
          <p:cNvPr id="3" name="Group 16"/>
          <p:cNvGrpSpPr>
            <a:grpSpLocks/>
          </p:cNvGrpSpPr>
          <p:nvPr/>
        </p:nvGrpSpPr>
        <p:grpSpPr bwMode="auto">
          <a:xfrm>
            <a:off x="2784475" y="5181600"/>
            <a:ext cx="1003300" cy="993775"/>
            <a:chOff x="1754" y="3264"/>
            <a:chExt cx="632" cy="626"/>
          </a:xfrm>
        </p:grpSpPr>
        <p:sp>
          <p:nvSpPr>
            <p:cNvPr id="32785" name="Line 17"/>
            <p:cNvSpPr>
              <a:spLocks noChangeShapeType="1"/>
            </p:cNvSpPr>
            <p:nvPr/>
          </p:nvSpPr>
          <p:spPr bwMode="auto">
            <a:xfrm flipV="1">
              <a:off x="1920" y="3744"/>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86" name="Line 18"/>
            <p:cNvSpPr>
              <a:spLocks noChangeShapeType="1"/>
            </p:cNvSpPr>
            <p:nvPr/>
          </p:nvSpPr>
          <p:spPr bwMode="auto">
            <a:xfrm flipV="1">
              <a:off x="1920" y="3312"/>
              <a:ext cx="0"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87" name="Rectangle 19"/>
            <p:cNvSpPr>
              <a:spLocks noChangeArrowheads="1"/>
            </p:cNvSpPr>
            <p:nvPr/>
          </p:nvSpPr>
          <p:spPr bwMode="auto">
            <a:xfrm>
              <a:off x="2160" y="3696"/>
              <a:ext cx="22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i="1" dirty="0">
                  <a:solidFill>
                    <a:schemeClr val="accent2"/>
                  </a:solidFill>
                </a:rPr>
                <a:t>a</a:t>
              </a:r>
              <a:r>
                <a:rPr lang="en-US" sz="1400" baseline="-25000" dirty="0">
                  <a:solidFill>
                    <a:schemeClr val="accent2"/>
                  </a:solidFill>
                </a:rPr>
                <a:t>x</a:t>
              </a:r>
              <a:endParaRPr lang="en-US" sz="1400" dirty="0">
                <a:solidFill>
                  <a:schemeClr val="accent2"/>
                </a:solidFill>
              </a:endParaRPr>
            </a:p>
          </p:txBody>
        </p:sp>
        <p:sp>
          <p:nvSpPr>
            <p:cNvPr id="32788" name="Rectangle 20"/>
            <p:cNvSpPr>
              <a:spLocks noChangeArrowheads="1"/>
            </p:cNvSpPr>
            <p:nvPr/>
          </p:nvSpPr>
          <p:spPr bwMode="auto">
            <a:xfrm>
              <a:off x="1754" y="3264"/>
              <a:ext cx="23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i="1" dirty="0">
                  <a:solidFill>
                    <a:schemeClr val="accent2"/>
                  </a:solidFill>
                </a:rPr>
                <a:t>a</a:t>
              </a:r>
              <a:r>
                <a:rPr lang="en-US" sz="1400" baseline="-25000" dirty="0">
                  <a:solidFill>
                    <a:schemeClr val="accent2"/>
                  </a:solidFill>
                </a:rPr>
                <a:t>y</a:t>
              </a:r>
              <a:endParaRPr lang="en-US" sz="1400" dirty="0">
                <a:solidFill>
                  <a:schemeClr val="accent2"/>
                </a:solidFill>
              </a:endParaRPr>
            </a:p>
          </p:txBody>
        </p:sp>
      </p:grpSp>
      <p:sp>
        <p:nvSpPr>
          <p:cNvPr id="44053" name="Rectangle 21"/>
          <p:cNvSpPr>
            <a:spLocks noChangeArrowheads="1"/>
          </p:cNvSpPr>
          <p:nvPr/>
        </p:nvSpPr>
        <p:spPr bwMode="auto">
          <a:xfrm>
            <a:off x="2995612" y="5562600"/>
            <a:ext cx="28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dirty="0">
                <a:latin typeface="Symbol" charset="0"/>
                <a:sym typeface="Symbol" charset="0"/>
              </a:rPr>
              <a:t>b</a:t>
            </a:r>
          </a:p>
        </p:txBody>
      </p:sp>
      <p:sp>
        <p:nvSpPr>
          <p:cNvPr id="32781" name="Rectangle 22"/>
          <p:cNvSpPr>
            <a:spLocks noChangeArrowheads="1"/>
          </p:cNvSpPr>
          <p:nvPr/>
        </p:nvSpPr>
        <p:spPr bwMode="auto">
          <a:xfrm>
            <a:off x="2133600" y="3962400"/>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000" i="1">
                <a:solidFill>
                  <a:srgbClr val="800000"/>
                </a:solidFill>
              </a:rPr>
              <a:t>original direction of s/c motion</a:t>
            </a:r>
          </a:p>
        </p:txBody>
      </p:sp>
      <p:sp>
        <p:nvSpPr>
          <p:cNvPr id="44055" name="Rectangle 23"/>
          <p:cNvSpPr>
            <a:spLocks noChangeArrowheads="1"/>
          </p:cNvSpPr>
          <p:nvPr/>
        </p:nvSpPr>
        <p:spPr bwMode="auto">
          <a:xfrm>
            <a:off x="6400800" y="5257800"/>
            <a:ext cx="1211155" cy="52322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400" i="1" dirty="0">
                <a:solidFill>
                  <a:schemeClr val="accent2"/>
                </a:solidFill>
              </a:rPr>
              <a:t>a</a:t>
            </a:r>
            <a:r>
              <a:rPr lang="en-US" sz="1400" baseline="-25000" dirty="0">
                <a:solidFill>
                  <a:schemeClr val="accent2"/>
                </a:solidFill>
              </a:rPr>
              <a:t>x</a:t>
            </a:r>
            <a:r>
              <a:rPr lang="en-US" sz="1400" dirty="0">
                <a:solidFill>
                  <a:schemeClr val="accent2"/>
                </a:solidFill>
              </a:rPr>
              <a:t> = </a:t>
            </a:r>
            <a:r>
              <a:rPr lang="en-US" sz="1400" i="1" dirty="0">
                <a:solidFill>
                  <a:schemeClr val="accent2"/>
                </a:solidFill>
              </a:rPr>
              <a:t>a</a:t>
            </a:r>
            <a:r>
              <a:rPr lang="en-US" sz="1400" dirty="0">
                <a:solidFill>
                  <a:schemeClr val="accent2"/>
                </a:solidFill>
              </a:rPr>
              <a:t> </a:t>
            </a:r>
            <a:r>
              <a:rPr lang="en-US" sz="1400" dirty="0" smtClean="0">
                <a:solidFill>
                  <a:schemeClr val="accent2"/>
                </a:solidFill>
              </a:rPr>
              <a:t>sin(</a:t>
            </a:r>
            <a:r>
              <a:rPr lang="en-US" sz="1400" dirty="0" smtClean="0">
                <a:solidFill>
                  <a:schemeClr val="accent2"/>
                </a:solidFill>
                <a:latin typeface="Symbol" charset="0"/>
                <a:sym typeface="Symbol" charset="0"/>
              </a:rPr>
              <a:t></a:t>
            </a:r>
            <a:r>
              <a:rPr lang="en-US" sz="1400" dirty="0" smtClean="0">
                <a:solidFill>
                  <a:schemeClr val="accent2"/>
                </a:solidFill>
              </a:rPr>
              <a:t>) </a:t>
            </a:r>
            <a:endParaRPr lang="en-US" sz="1400" dirty="0">
              <a:solidFill>
                <a:schemeClr val="accent2"/>
              </a:solidFill>
            </a:endParaRPr>
          </a:p>
          <a:p>
            <a:r>
              <a:rPr lang="en-US" sz="1400" i="1" dirty="0">
                <a:solidFill>
                  <a:schemeClr val="accent2"/>
                </a:solidFill>
              </a:rPr>
              <a:t>a</a:t>
            </a:r>
            <a:r>
              <a:rPr lang="en-US" sz="1400" baseline="-25000" dirty="0">
                <a:solidFill>
                  <a:schemeClr val="accent2"/>
                </a:solidFill>
              </a:rPr>
              <a:t>y</a:t>
            </a:r>
            <a:r>
              <a:rPr lang="en-US" sz="1400" dirty="0">
                <a:solidFill>
                  <a:schemeClr val="accent2"/>
                </a:solidFill>
              </a:rPr>
              <a:t> = </a:t>
            </a:r>
            <a:r>
              <a:rPr lang="en-US" sz="1400" i="1" dirty="0">
                <a:solidFill>
                  <a:schemeClr val="accent2"/>
                </a:solidFill>
              </a:rPr>
              <a:t>a</a:t>
            </a:r>
            <a:r>
              <a:rPr lang="en-US" sz="1400" dirty="0">
                <a:solidFill>
                  <a:schemeClr val="accent2"/>
                </a:solidFill>
              </a:rPr>
              <a:t> </a:t>
            </a:r>
            <a:r>
              <a:rPr lang="en-US" sz="1400" dirty="0" err="1" smtClean="0">
                <a:solidFill>
                  <a:schemeClr val="accent2"/>
                </a:solidFill>
              </a:rPr>
              <a:t>cos</a:t>
            </a:r>
            <a:r>
              <a:rPr lang="en-US" sz="1400" dirty="0" smtClean="0">
                <a:solidFill>
                  <a:schemeClr val="accent2"/>
                </a:solidFill>
              </a:rPr>
              <a:t>(</a:t>
            </a:r>
            <a:r>
              <a:rPr lang="en-US" sz="1400" dirty="0" smtClean="0">
                <a:solidFill>
                  <a:schemeClr val="accent2"/>
                </a:solidFill>
                <a:latin typeface="Symbol" charset="0"/>
                <a:sym typeface="Symbol" charset="0"/>
              </a:rPr>
              <a:t></a:t>
            </a:r>
            <a:r>
              <a:rPr lang="en-US" sz="1400" dirty="0" smtClean="0">
                <a:solidFill>
                  <a:schemeClr val="accent2"/>
                </a:solidFill>
              </a:rPr>
              <a:t>)</a:t>
            </a:r>
            <a:endParaRPr lang="en-US" sz="1400" baseline="-25000" dirty="0">
              <a:solidFill>
                <a:schemeClr val="accent2"/>
              </a:solidFill>
            </a:endParaRPr>
          </a:p>
        </p:txBody>
      </p:sp>
      <p:sp>
        <p:nvSpPr>
          <p:cNvPr id="44056" name="Rectangle 24"/>
          <p:cNvSpPr>
            <a:spLocks noChangeArrowheads="1"/>
          </p:cNvSpPr>
          <p:nvPr/>
        </p:nvSpPr>
        <p:spPr bwMode="auto">
          <a:xfrm>
            <a:off x="6845300" y="5867400"/>
            <a:ext cx="1259394" cy="52322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400" dirty="0">
                <a:solidFill>
                  <a:schemeClr val="accent2"/>
                </a:solidFill>
              </a:rPr>
              <a:t>sin(</a:t>
            </a:r>
            <a:r>
              <a:rPr lang="en-US" sz="1400" dirty="0">
                <a:solidFill>
                  <a:schemeClr val="accent2"/>
                </a:solidFill>
                <a:latin typeface="Symbol" charset="0"/>
                <a:sym typeface="Symbol" charset="0"/>
              </a:rPr>
              <a:t></a:t>
            </a:r>
            <a:r>
              <a:rPr lang="en-US" sz="1400" dirty="0">
                <a:solidFill>
                  <a:schemeClr val="accent2"/>
                </a:solidFill>
              </a:rPr>
              <a:t>  = -</a:t>
            </a:r>
            <a:r>
              <a:rPr lang="en-US" sz="1400" i="1" dirty="0" err="1">
                <a:solidFill>
                  <a:schemeClr val="accent2"/>
                </a:solidFill>
              </a:rPr>
              <a:t>s</a:t>
            </a:r>
            <a:r>
              <a:rPr lang="en-US" sz="1400" baseline="-25000" dirty="0" err="1">
                <a:solidFill>
                  <a:schemeClr val="accent2"/>
                </a:solidFill>
              </a:rPr>
              <a:t>x</a:t>
            </a:r>
            <a:r>
              <a:rPr lang="en-US" sz="1400" dirty="0">
                <a:solidFill>
                  <a:schemeClr val="accent2"/>
                </a:solidFill>
              </a:rPr>
              <a:t>/</a:t>
            </a:r>
            <a:r>
              <a:rPr lang="en-US" sz="1400" i="1" dirty="0">
                <a:solidFill>
                  <a:schemeClr val="accent2"/>
                </a:solidFill>
              </a:rPr>
              <a:t>s</a:t>
            </a:r>
          </a:p>
          <a:p>
            <a:r>
              <a:rPr lang="en-US" sz="1400" dirty="0" err="1">
                <a:solidFill>
                  <a:schemeClr val="accent2"/>
                </a:solidFill>
              </a:rPr>
              <a:t>cos</a:t>
            </a:r>
            <a:r>
              <a:rPr lang="en-US" sz="1400" dirty="0">
                <a:solidFill>
                  <a:schemeClr val="accent2"/>
                </a:solidFill>
              </a:rPr>
              <a:t>(</a:t>
            </a:r>
            <a:r>
              <a:rPr lang="en-US" sz="1400" dirty="0">
                <a:solidFill>
                  <a:schemeClr val="accent2"/>
                </a:solidFill>
                <a:latin typeface="Symbol" charset="0"/>
                <a:sym typeface="Symbol" charset="0"/>
              </a:rPr>
              <a:t></a:t>
            </a:r>
            <a:r>
              <a:rPr lang="en-US" sz="1400" dirty="0">
                <a:solidFill>
                  <a:schemeClr val="accent2"/>
                </a:solidFill>
              </a:rPr>
              <a:t> = -</a:t>
            </a:r>
            <a:r>
              <a:rPr lang="en-US" sz="1400" i="1" dirty="0" err="1">
                <a:solidFill>
                  <a:schemeClr val="accent2"/>
                </a:solidFill>
              </a:rPr>
              <a:t>s</a:t>
            </a:r>
            <a:r>
              <a:rPr lang="en-US" sz="1400" baseline="-25000" dirty="0" err="1">
                <a:solidFill>
                  <a:schemeClr val="accent2"/>
                </a:solidFill>
              </a:rPr>
              <a:t>y</a:t>
            </a:r>
            <a:r>
              <a:rPr lang="en-US" sz="1400" dirty="0">
                <a:solidFill>
                  <a:schemeClr val="accent2"/>
                </a:solidFill>
              </a:rPr>
              <a:t>/</a:t>
            </a:r>
            <a:r>
              <a:rPr lang="en-US" sz="1400" i="1" dirty="0">
                <a:solidFill>
                  <a:schemeClr val="accent2"/>
                </a:solidFill>
              </a:rPr>
              <a:t>s</a:t>
            </a:r>
            <a:endParaRPr lang="en-US" sz="1400" i="1" baseline="-25000" dirty="0">
              <a:solidFill>
                <a:schemeClr val="accent2"/>
              </a:solidFill>
            </a:endParaRPr>
          </a:p>
        </p:txBody>
      </p:sp>
      <p:sp>
        <p:nvSpPr>
          <p:cNvPr id="32784" name="Rectangle 27"/>
          <p:cNvSpPr>
            <a:spLocks noChangeArrowheads="1"/>
          </p:cNvSpPr>
          <p:nvPr/>
        </p:nvSpPr>
        <p:spPr bwMode="auto">
          <a:xfrm>
            <a:off x="1981200" y="5867400"/>
            <a:ext cx="10226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b="1" i="1" dirty="0"/>
              <a:t>s</a:t>
            </a:r>
            <a:r>
              <a:rPr lang="en-US" sz="1400" b="1" dirty="0"/>
              <a:t> </a:t>
            </a:r>
            <a:r>
              <a:rPr lang="en-US" sz="1400" dirty="0"/>
              <a:t>= (</a:t>
            </a:r>
            <a:r>
              <a:rPr lang="en-US" sz="1400" i="1" dirty="0" err="1"/>
              <a:t>s</a:t>
            </a:r>
            <a:r>
              <a:rPr lang="en-US" sz="1400" baseline="-25000" dirty="0" err="1"/>
              <a:t>x</a:t>
            </a:r>
            <a:r>
              <a:rPr lang="en-US" sz="1400" dirty="0"/>
              <a:t>, </a:t>
            </a:r>
            <a:r>
              <a:rPr lang="en-US" sz="1400" i="1" dirty="0" err="1"/>
              <a:t>s</a:t>
            </a:r>
            <a:r>
              <a:rPr lang="en-US" sz="1400" baseline="-25000" dirty="0" err="1"/>
              <a:t>y</a:t>
            </a:r>
            <a:r>
              <a:rPr lang="en-US" sz="1400" dirty="0"/>
              <a:t>)</a:t>
            </a:r>
          </a:p>
        </p:txBody>
      </p:sp>
      <p:sp>
        <p:nvSpPr>
          <p:cNvPr id="6" name="Freeform 5"/>
          <p:cNvSpPr/>
          <p:nvPr/>
        </p:nvSpPr>
        <p:spPr>
          <a:xfrm>
            <a:off x="851461" y="4661311"/>
            <a:ext cx="2769703" cy="974077"/>
          </a:xfrm>
          <a:custGeom>
            <a:avLst/>
            <a:gdLst>
              <a:gd name="connsiteX0" fmla="*/ 2217032 w 2769703"/>
              <a:gd name="connsiteY0" fmla="*/ 866197 h 974077"/>
              <a:gd name="connsiteX1" fmla="*/ 2341828 w 2769703"/>
              <a:gd name="connsiteY1" fmla="*/ 822153 h 974077"/>
              <a:gd name="connsiteX2" fmla="*/ 2503327 w 2769703"/>
              <a:gd name="connsiteY2" fmla="*/ 844175 h 974077"/>
              <a:gd name="connsiteX3" fmla="*/ 2598759 w 2769703"/>
              <a:gd name="connsiteY3" fmla="*/ 924922 h 974077"/>
              <a:gd name="connsiteX4" fmla="*/ 7423 w 2769703"/>
              <a:gd name="connsiteY4" fmla="*/ 0 h 97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703" h="974077">
                <a:moveTo>
                  <a:pt x="2217032" y="866197"/>
                </a:moveTo>
                <a:cubicBezTo>
                  <a:pt x="2255572" y="846010"/>
                  <a:pt x="2294112" y="825823"/>
                  <a:pt x="2341828" y="822153"/>
                </a:cubicBezTo>
                <a:cubicBezTo>
                  <a:pt x="2389544" y="818483"/>
                  <a:pt x="2460505" y="827047"/>
                  <a:pt x="2503327" y="844175"/>
                </a:cubicBezTo>
                <a:cubicBezTo>
                  <a:pt x="2546149" y="861303"/>
                  <a:pt x="3014743" y="1065618"/>
                  <a:pt x="2598759" y="924922"/>
                </a:cubicBezTo>
                <a:cubicBezTo>
                  <a:pt x="2182775" y="784226"/>
                  <a:pt x="-147959" y="1016680"/>
                  <a:pt x="7423" y="0"/>
                </a:cubicBezTo>
              </a:path>
            </a:pathLst>
          </a:custGeom>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Freeform 6"/>
          <p:cNvSpPr/>
          <p:nvPr/>
        </p:nvSpPr>
        <p:spPr>
          <a:xfrm>
            <a:off x="176225" y="3944508"/>
            <a:ext cx="7396895" cy="1908708"/>
          </a:xfrm>
          <a:custGeom>
            <a:avLst/>
            <a:gdLst>
              <a:gd name="connsiteX0" fmla="*/ 770750 w 7396895"/>
              <a:gd name="connsiteY0" fmla="*/ 393815 h 1908708"/>
              <a:gd name="connsiteX1" fmla="*/ 932250 w 7396895"/>
              <a:gd name="connsiteY1" fmla="*/ 269024 h 1908708"/>
              <a:gd name="connsiteX2" fmla="*/ 374342 w 7396895"/>
              <a:gd name="connsiteY2" fmla="*/ 415837 h 1908708"/>
              <a:gd name="connsiteX3" fmla="*/ 7362872 w 7396895"/>
              <a:gd name="connsiteY3" fmla="*/ 56145 h 1908708"/>
              <a:gd name="connsiteX4" fmla="*/ 3039086 w 7396895"/>
              <a:gd name="connsiteY4" fmla="*/ 1803219 h 1908708"/>
              <a:gd name="connsiteX5" fmla="*/ 2980359 w 7396895"/>
              <a:gd name="connsiteY5" fmla="*/ 1722472 h 190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895" h="1908708">
                <a:moveTo>
                  <a:pt x="770750" y="393815"/>
                </a:moveTo>
                <a:cubicBezTo>
                  <a:pt x="884534" y="329584"/>
                  <a:pt x="998318" y="265354"/>
                  <a:pt x="932250" y="269024"/>
                </a:cubicBezTo>
                <a:cubicBezTo>
                  <a:pt x="866182" y="272694"/>
                  <a:pt x="-697428" y="451317"/>
                  <a:pt x="374342" y="415837"/>
                </a:cubicBezTo>
                <a:cubicBezTo>
                  <a:pt x="1446112" y="380357"/>
                  <a:pt x="6918748" y="-175085"/>
                  <a:pt x="7362872" y="56145"/>
                </a:cubicBezTo>
                <a:cubicBezTo>
                  <a:pt x="7806996" y="287375"/>
                  <a:pt x="3769505" y="1525498"/>
                  <a:pt x="3039086" y="1803219"/>
                </a:cubicBezTo>
                <a:cubicBezTo>
                  <a:pt x="2308667" y="2080940"/>
                  <a:pt x="2980359" y="1722472"/>
                  <a:pt x="2980359" y="1722472"/>
                </a:cubicBezTo>
              </a:path>
            </a:pathLst>
          </a:custGeom>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0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0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p:bldP spid="44053" grpId="0"/>
      <p:bldP spid="44055" grpId="0" animBg="1"/>
      <p:bldP spid="440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2"/>
          <p:cNvSpPr txBox="1">
            <a:spLocks noChangeArrowheads="1"/>
          </p:cNvSpPr>
          <p:nvPr/>
        </p:nvSpPr>
        <p:spPr bwMode="auto">
          <a:xfrm>
            <a:off x="1371600" y="457200"/>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dirty="0" smtClean="0"/>
              <a:t>Calculating the </a:t>
            </a:r>
            <a:r>
              <a:rPr lang="en-US" dirty="0"/>
              <a:t>spacecraft trajectory</a:t>
            </a:r>
          </a:p>
        </p:txBody>
      </p:sp>
      <p:sp>
        <p:nvSpPr>
          <p:cNvPr id="34818" name="Text Box 3"/>
          <p:cNvSpPr txBox="1">
            <a:spLocks noChangeArrowheads="1"/>
          </p:cNvSpPr>
          <p:nvPr/>
        </p:nvSpPr>
        <p:spPr bwMode="auto">
          <a:xfrm>
            <a:off x="381000" y="990600"/>
            <a:ext cx="807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dirty="0"/>
              <a:t>acceleration in the direction of the planet, </a:t>
            </a:r>
            <a:r>
              <a:rPr lang="en-US" sz="1600" i="1" dirty="0"/>
              <a:t>a</a:t>
            </a:r>
            <a:r>
              <a:rPr lang="en-US" sz="1600" dirty="0"/>
              <a:t> = G </a:t>
            </a:r>
            <a:r>
              <a:rPr lang="en-US" sz="1600" dirty="0" err="1"/>
              <a:t>M</a:t>
            </a:r>
            <a:r>
              <a:rPr lang="en-US" sz="1600" baseline="-25000" dirty="0" err="1"/>
              <a:t>p</a:t>
            </a:r>
            <a:r>
              <a:rPr lang="en-US" sz="1600" dirty="0"/>
              <a:t> / </a:t>
            </a:r>
            <a:r>
              <a:rPr lang="en-US" sz="1600" i="1" dirty="0"/>
              <a:t>s</a:t>
            </a:r>
            <a:r>
              <a:rPr lang="en-US" sz="1600" baseline="30000" dirty="0"/>
              <a:t>2</a:t>
            </a:r>
          </a:p>
        </p:txBody>
      </p:sp>
      <p:sp>
        <p:nvSpPr>
          <p:cNvPr id="34819" name="Oval 4"/>
          <p:cNvSpPr>
            <a:spLocks noChangeArrowheads="1"/>
          </p:cNvSpPr>
          <p:nvPr/>
        </p:nvSpPr>
        <p:spPr bwMode="auto">
          <a:xfrm>
            <a:off x="4572000" y="4419600"/>
            <a:ext cx="152400" cy="152400"/>
          </a:xfrm>
          <a:prstGeom prst="ellipse">
            <a:avLst/>
          </a:prstGeom>
          <a:solidFill>
            <a:schemeClr val="bg2"/>
          </a:solidFill>
          <a:ln w="9525">
            <a:solidFill>
              <a:schemeClr val="tx1"/>
            </a:solidFill>
            <a:round/>
            <a:headEnd/>
            <a:tailEnd/>
          </a:ln>
        </p:spPr>
        <p:txBody>
          <a:bodyPr wrap="none" anchor="ctr"/>
          <a:lstStyle/>
          <a:p>
            <a:endParaRPr lang="en-US"/>
          </a:p>
        </p:txBody>
      </p:sp>
      <p:sp>
        <p:nvSpPr>
          <p:cNvPr id="34820" name="AutoShape 5"/>
          <p:cNvSpPr>
            <a:spLocks noChangeArrowheads="1"/>
          </p:cNvSpPr>
          <p:nvPr/>
        </p:nvSpPr>
        <p:spPr bwMode="auto">
          <a:xfrm>
            <a:off x="2971800" y="5867400"/>
            <a:ext cx="152400" cy="152400"/>
          </a:xfrm>
          <a:prstGeom prst="diamond">
            <a:avLst/>
          </a:prstGeom>
          <a:solidFill>
            <a:srgbClr val="008040"/>
          </a:solidFill>
          <a:ln w="9525">
            <a:solidFill>
              <a:srgbClr val="008040"/>
            </a:solidFill>
            <a:miter lim="800000"/>
            <a:headEnd/>
            <a:tailEnd/>
          </a:ln>
        </p:spPr>
        <p:txBody>
          <a:bodyPr wrap="none" anchor="ctr"/>
          <a:lstStyle/>
          <a:p>
            <a:endParaRPr lang="en-US"/>
          </a:p>
        </p:txBody>
      </p:sp>
      <p:sp>
        <p:nvSpPr>
          <p:cNvPr id="34821" name="Line 6"/>
          <p:cNvSpPr>
            <a:spLocks noChangeShapeType="1"/>
          </p:cNvSpPr>
          <p:nvPr/>
        </p:nvSpPr>
        <p:spPr bwMode="auto">
          <a:xfrm flipV="1">
            <a:off x="3048000" y="5334000"/>
            <a:ext cx="685800" cy="6096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22" name="Rectangle 7"/>
          <p:cNvSpPr>
            <a:spLocks noChangeArrowheads="1"/>
          </p:cNvSpPr>
          <p:nvPr/>
        </p:nvSpPr>
        <p:spPr bwMode="auto">
          <a:xfrm>
            <a:off x="3690938" y="5105400"/>
            <a:ext cx="19658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dirty="0">
                <a:solidFill>
                  <a:schemeClr val="accent2"/>
                </a:solidFill>
              </a:rPr>
              <a:t>acceleration, </a:t>
            </a:r>
            <a:r>
              <a:rPr lang="en-US" sz="1400" b="1" i="1" dirty="0">
                <a:solidFill>
                  <a:schemeClr val="accent2"/>
                </a:solidFill>
              </a:rPr>
              <a:t>a</a:t>
            </a:r>
            <a:r>
              <a:rPr lang="en-US" sz="1400" dirty="0">
                <a:solidFill>
                  <a:schemeClr val="accent2"/>
                </a:solidFill>
              </a:rPr>
              <a:t> = </a:t>
            </a:r>
            <a:r>
              <a:rPr lang="en-US" sz="1400" b="1" i="1" dirty="0">
                <a:solidFill>
                  <a:schemeClr val="accent2"/>
                </a:solidFill>
              </a:rPr>
              <a:t>F</a:t>
            </a:r>
            <a:r>
              <a:rPr lang="en-US" sz="1400" dirty="0">
                <a:solidFill>
                  <a:schemeClr val="accent2"/>
                </a:solidFill>
              </a:rPr>
              <a:t> / m</a:t>
            </a:r>
          </a:p>
          <a:p>
            <a:r>
              <a:rPr lang="en-US" sz="1400" b="1" i="1" dirty="0">
                <a:solidFill>
                  <a:schemeClr val="accent2"/>
                </a:solidFill>
              </a:rPr>
              <a:t>a</a:t>
            </a:r>
            <a:r>
              <a:rPr lang="en-US" sz="1400" dirty="0">
                <a:solidFill>
                  <a:schemeClr val="accent2"/>
                </a:solidFill>
              </a:rPr>
              <a:t> = (</a:t>
            </a:r>
            <a:r>
              <a:rPr lang="en-US" sz="1400" i="1" dirty="0">
                <a:solidFill>
                  <a:schemeClr val="accent2"/>
                </a:solidFill>
              </a:rPr>
              <a:t>a</a:t>
            </a:r>
            <a:r>
              <a:rPr lang="en-US" sz="1400" baseline="-25000" dirty="0">
                <a:solidFill>
                  <a:schemeClr val="accent2"/>
                </a:solidFill>
              </a:rPr>
              <a:t>x</a:t>
            </a:r>
            <a:r>
              <a:rPr lang="en-US" sz="1400" dirty="0">
                <a:solidFill>
                  <a:schemeClr val="accent2"/>
                </a:solidFill>
              </a:rPr>
              <a:t>, </a:t>
            </a:r>
            <a:r>
              <a:rPr lang="en-US" sz="1400" i="1" dirty="0">
                <a:solidFill>
                  <a:schemeClr val="accent2"/>
                </a:solidFill>
              </a:rPr>
              <a:t>a</a:t>
            </a:r>
            <a:r>
              <a:rPr lang="en-US" sz="1400" baseline="-25000" dirty="0">
                <a:solidFill>
                  <a:schemeClr val="accent2"/>
                </a:solidFill>
              </a:rPr>
              <a:t>y</a:t>
            </a:r>
            <a:r>
              <a:rPr lang="en-US" sz="1400" dirty="0">
                <a:solidFill>
                  <a:schemeClr val="accent2"/>
                </a:solidFill>
              </a:rPr>
              <a:t>)</a:t>
            </a:r>
          </a:p>
        </p:txBody>
      </p:sp>
      <p:sp>
        <p:nvSpPr>
          <p:cNvPr id="34823" name="Rectangle 8"/>
          <p:cNvSpPr>
            <a:spLocks noChangeArrowheads="1"/>
          </p:cNvSpPr>
          <p:nvPr/>
        </p:nvSpPr>
        <p:spPr bwMode="auto">
          <a:xfrm>
            <a:off x="4648200" y="4267200"/>
            <a:ext cx="530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000"/>
              <a:t>planet</a:t>
            </a:r>
          </a:p>
        </p:txBody>
      </p:sp>
      <p:sp>
        <p:nvSpPr>
          <p:cNvPr id="34824" name="Line 9"/>
          <p:cNvSpPr>
            <a:spLocks noChangeShapeType="1"/>
          </p:cNvSpPr>
          <p:nvPr/>
        </p:nvSpPr>
        <p:spPr bwMode="auto">
          <a:xfrm flipV="1">
            <a:off x="3048000" y="3886200"/>
            <a:ext cx="0" cy="2057400"/>
          </a:xfrm>
          <a:prstGeom prst="line">
            <a:avLst/>
          </a:prstGeom>
          <a:noFill/>
          <a:ln w="12700">
            <a:solidFill>
              <a:srgbClr val="80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34825" name="Group 10"/>
          <p:cNvGrpSpPr>
            <a:grpSpLocks/>
          </p:cNvGrpSpPr>
          <p:nvPr/>
        </p:nvGrpSpPr>
        <p:grpSpPr bwMode="auto">
          <a:xfrm>
            <a:off x="4527550" y="3505200"/>
            <a:ext cx="1003300" cy="1143000"/>
            <a:chOff x="2852" y="2208"/>
            <a:chExt cx="632" cy="720"/>
          </a:xfrm>
        </p:grpSpPr>
        <p:sp>
          <p:nvSpPr>
            <p:cNvPr id="34840" name="Line 11"/>
            <p:cNvSpPr>
              <a:spLocks noChangeShapeType="1"/>
            </p:cNvSpPr>
            <p:nvPr/>
          </p:nvSpPr>
          <p:spPr bwMode="auto">
            <a:xfrm flipV="1">
              <a:off x="2928" y="2832"/>
              <a:ext cx="43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41" name="Line 12"/>
            <p:cNvSpPr>
              <a:spLocks noChangeShapeType="1"/>
            </p:cNvSpPr>
            <p:nvPr/>
          </p:nvSpPr>
          <p:spPr bwMode="auto">
            <a:xfrm flipV="1">
              <a:off x="2928" y="2400"/>
              <a:ext cx="0" cy="43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42" name="Rectangle 13"/>
            <p:cNvSpPr>
              <a:spLocks noChangeArrowheads="1"/>
            </p:cNvSpPr>
            <p:nvPr/>
          </p:nvSpPr>
          <p:spPr bwMode="auto">
            <a:xfrm>
              <a:off x="3312" y="2736"/>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a:t>x</a:t>
              </a:r>
            </a:p>
          </p:txBody>
        </p:sp>
        <p:sp>
          <p:nvSpPr>
            <p:cNvPr id="34843" name="Rectangle 14"/>
            <p:cNvSpPr>
              <a:spLocks noChangeArrowheads="1"/>
            </p:cNvSpPr>
            <p:nvPr/>
          </p:nvSpPr>
          <p:spPr bwMode="auto">
            <a:xfrm>
              <a:off x="2852" y="220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a:t>y</a:t>
              </a:r>
            </a:p>
          </p:txBody>
        </p:sp>
      </p:grpSp>
      <p:sp>
        <p:nvSpPr>
          <p:cNvPr id="34826" name="Rectangle 15"/>
          <p:cNvSpPr>
            <a:spLocks noChangeArrowheads="1"/>
          </p:cNvSpPr>
          <p:nvPr/>
        </p:nvSpPr>
        <p:spPr bwMode="auto">
          <a:xfrm>
            <a:off x="381000" y="1390650"/>
            <a:ext cx="8229600" cy="214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dirty="0"/>
              <a:t>resolve into two perpendicular components, </a:t>
            </a:r>
            <a:r>
              <a:rPr lang="en-US" sz="1600" i="1" dirty="0"/>
              <a:t>a</a:t>
            </a:r>
            <a:r>
              <a:rPr lang="en-US" sz="1600" baseline="-25000" dirty="0"/>
              <a:t>x</a:t>
            </a:r>
            <a:r>
              <a:rPr lang="en-US" sz="1600" dirty="0"/>
              <a:t> and </a:t>
            </a:r>
            <a:r>
              <a:rPr lang="en-US" sz="1600" i="1" dirty="0"/>
              <a:t>a</a:t>
            </a:r>
            <a:r>
              <a:rPr lang="en-US" sz="1600" baseline="-25000" dirty="0"/>
              <a:t>y</a:t>
            </a:r>
          </a:p>
          <a:p>
            <a:endParaRPr lang="en-US" sz="1600" baseline="-25000" dirty="0" smtClean="0"/>
          </a:p>
          <a:p>
            <a:r>
              <a:rPr lang="en-US" sz="1600" b="1" dirty="0"/>
              <a:t>A</a:t>
            </a:r>
            <a:r>
              <a:rPr lang="en-US" sz="1600" b="1" dirty="0" smtClean="0"/>
              <a:t>fter a time </a:t>
            </a:r>
            <a:r>
              <a:rPr lang="en-US" sz="1600" b="1" dirty="0" err="1" smtClean="0">
                <a:latin typeface="Symbol" charset="2"/>
                <a:cs typeface="Symbol" charset="2"/>
              </a:rPr>
              <a:t>D</a:t>
            </a:r>
            <a:r>
              <a:rPr lang="en-US" sz="1600" b="1" dirty="0" err="1" smtClean="0"/>
              <a:t>t</a:t>
            </a:r>
            <a:endParaRPr lang="en-US" sz="1600" b="1" dirty="0" smtClean="0"/>
          </a:p>
          <a:p>
            <a:endParaRPr lang="en-US" sz="1600" baseline="-25000" dirty="0"/>
          </a:p>
          <a:p>
            <a:r>
              <a:rPr lang="en-US" sz="1600" i="1" dirty="0" smtClean="0"/>
              <a:t>a</a:t>
            </a:r>
            <a:r>
              <a:rPr lang="en-US" sz="1600" baseline="-25000" dirty="0" smtClean="0"/>
              <a:t>x</a:t>
            </a:r>
            <a:r>
              <a:rPr lang="en-US" sz="1600" dirty="0" smtClean="0"/>
              <a:t> and </a:t>
            </a:r>
            <a:r>
              <a:rPr lang="en-US" sz="1600" i="1" dirty="0" smtClean="0"/>
              <a:t>a</a:t>
            </a:r>
            <a:r>
              <a:rPr lang="en-US" sz="1600" baseline="-25000" dirty="0" smtClean="0"/>
              <a:t>y</a:t>
            </a:r>
            <a:r>
              <a:rPr lang="en-US" sz="1600" dirty="0" smtClean="0"/>
              <a:t> have changed </a:t>
            </a:r>
            <a:r>
              <a:rPr lang="en-US" sz="1600" dirty="0"/>
              <a:t>the x- and y- components of the velocity</a:t>
            </a:r>
          </a:p>
          <a:p>
            <a:r>
              <a:rPr lang="en-US" sz="1600" dirty="0"/>
              <a:t>	=&gt; resulting in a new speed </a:t>
            </a:r>
            <a:r>
              <a:rPr lang="en-US" sz="1600" i="1" u="sng" dirty="0"/>
              <a:t>and</a:t>
            </a:r>
            <a:r>
              <a:rPr lang="en-US" sz="1600" dirty="0"/>
              <a:t> new direction of </a:t>
            </a:r>
            <a:r>
              <a:rPr lang="en-US" sz="1600" dirty="0" smtClean="0"/>
              <a:t>motion</a:t>
            </a:r>
          </a:p>
          <a:p>
            <a:endParaRPr lang="en-US" sz="1600" dirty="0"/>
          </a:p>
          <a:p>
            <a:r>
              <a:rPr lang="en-US" sz="1600" dirty="0"/>
              <a:t>they also change the x- and y- components of position</a:t>
            </a:r>
          </a:p>
          <a:p>
            <a:r>
              <a:rPr lang="en-US" sz="1600" dirty="0"/>
              <a:t>	=&gt; resulting in a new spacecraft </a:t>
            </a:r>
            <a:r>
              <a:rPr lang="en-US" sz="1600" dirty="0" smtClean="0"/>
              <a:t>position</a:t>
            </a:r>
            <a:endParaRPr lang="en-US" sz="1600" dirty="0"/>
          </a:p>
        </p:txBody>
      </p:sp>
      <p:grpSp>
        <p:nvGrpSpPr>
          <p:cNvPr id="34827" name="Group 16"/>
          <p:cNvGrpSpPr>
            <a:grpSpLocks/>
          </p:cNvGrpSpPr>
          <p:nvPr/>
        </p:nvGrpSpPr>
        <p:grpSpPr bwMode="auto">
          <a:xfrm>
            <a:off x="2784475" y="5181600"/>
            <a:ext cx="1003300" cy="993775"/>
            <a:chOff x="1754" y="3264"/>
            <a:chExt cx="632" cy="626"/>
          </a:xfrm>
        </p:grpSpPr>
        <p:sp>
          <p:nvSpPr>
            <p:cNvPr id="34836" name="Line 17"/>
            <p:cNvSpPr>
              <a:spLocks noChangeShapeType="1"/>
            </p:cNvSpPr>
            <p:nvPr/>
          </p:nvSpPr>
          <p:spPr bwMode="auto">
            <a:xfrm flipV="1">
              <a:off x="1920" y="3744"/>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37" name="Line 18"/>
            <p:cNvSpPr>
              <a:spLocks noChangeShapeType="1"/>
            </p:cNvSpPr>
            <p:nvPr/>
          </p:nvSpPr>
          <p:spPr bwMode="auto">
            <a:xfrm flipV="1">
              <a:off x="1920" y="3312"/>
              <a:ext cx="0"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838" name="Rectangle 19"/>
            <p:cNvSpPr>
              <a:spLocks noChangeArrowheads="1"/>
            </p:cNvSpPr>
            <p:nvPr/>
          </p:nvSpPr>
          <p:spPr bwMode="auto">
            <a:xfrm>
              <a:off x="2160" y="3696"/>
              <a:ext cx="22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i="1" dirty="0">
                  <a:solidFill>
                    <a:schemeClr val="accent2"/>
                  </a:solidFill>
                </a:rPr>
                <a:t>a</a:t>
              </a:r>
              <a:r>
                <a:rPr lang="en-US" sz="1400" baseline="-25000" dirty="0">
                  <a:solidFill>
                    <a:schemeClr val="accent2"/>
                  </a:solidFill>
                </a:rPr>
                <a:t>x</a:t>
              </a:r>
              <a:endParaRPr lang="en-US" sz="1400" dirty="0">
                <a:solidFill>
                  <a:schemeClr val="accent2"/>
                </a:solidFill>
              </a:endParaRPr>
            </a:p>
          </p:txBody>
        </p:sp>
        <p:sp>
          <p:nvSpPr>
            <p:cNvPr id="34839" name="Rectangle 20"/>
            <p:cNvSpPr>
              <a:spLocks noChangeArrowheads="1"/>
            </p:cNvSpPr>
            <p:nvPr/>
          </p:nvSpPr>
          <p:spPr bwMode="auto">
            <a:xfrm>
              <a:off x="1754" y="3264"/>
              <a:ext cx="23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i="1" dirty="0">
                  <a:solidFill>
                    <a:schemeClr val="accent2"/>
                  </a:solidFill>
                </a:rPr>
                <a:t>a</a:t>
              </a:r>
              <a:r>
                <a:rPr lang="en-US" sz="1400" baseline="-25000" dirty="0">
                  <a:solidFill>
                    <a:schemeClr val="accent2"/>
                  </a:solidFill>
                </a:rPr>
                <a:t>y</a:t>
              </a:r>
              <a:endParaRPr lang="en-US" sz="1400" dirty="0">
                <a:solidFill>
                  <a:schemeClr val="accent2"/>
                </a:solidFill>
              </a:endParaRPr>
            </a:p>
          </p:txBody>
        </p:sp>
      </p:grpSp>
      <p:sp>
        <p:nvSpPr>
          <p:cNvPr id="34828" name="Rectangle 21"/>
          <p:cNvSpPr>
            <a:spLocks noChangeArrowheads="1"/>
          </p:cNvSpPr>
          <p:nvPr/>
        </p:nvSpPr>
        <p:spPr bwMode="auto">
          <a:xfrm>
            <a:off x="2995612" y="5562600"/>
            <a:ext cx="28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dirty="0">
                <a:latin typeface="Symbol" charset="0"/>
                <a:sym typeface="Symbol" charset="0"/>
              </a:rPr>
              <a:t>b</a:t>
            </a:r>
          </a:p>
        </p:txBody>
      </p:sp>
      <p:sp>
        <p:nvSpPr>
          <p:cNvPr id="34829" name="Rectangle 22"/>
          <p:cNvSpPr>
            <a:spLocks noChangeArrowheads="1"/>
          </p:cNvSpPr>
          <p:nvPr/>
        </p:nvSpPr>
        <p:spPr bwMode="auto">
          <a:xfrm>
            <a:off x="2133600" y="3962400"/>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000" i="1">
                <a:solidFill>
                  <a:srgbClr val="800000"/>
                </a:solidFill>
              </a:rPr>
              <a:t>original direction of s/c motion</a:t>
            </a:r>
          </a:p>
        </p:txBody>
      </p:sp>
      <p:sp>
        <p:nvSpPr>
          <p:cNvPr id="34830" name="Rectangle 23"/>
          <p:cNvSpPr>
            <a:spLocks noChangeArrowheads="1"/>
          </p:cNvSpPr>
          <p:nvPr/>
        </p:nvSpPr>
        <p:spPr bwMode="auto">
          <a:xfrm>
            <a:off x="6400800" y="5257800"/>
            <a:ext cx="1211155" cy="52322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400" i="1" dirty="0">
                <a:solidFill>
                  <a:schemeClr val="accent2"/>
                </a:solidFill>
              </a:rPr>
              <a:t>a</a:t>
            </a:r>
            <a:r>
              <a:rPr lang="en-US" sz="1400" baseline="-25000" dirty="0">
                <a:solidFill>
                  <a:schemeClr val="accent2"/>
                </a:solidFill>
              </a:rPr>
              <a:t>x</a:t>
            </a:r>
            <a:r>
              <a:rPr lang="en-US" sz="1400" dirty="0">
                <a:solidFill>
                  <a:schemeClr val="accent2"/>
                </a:solidFill>
              </a:rPr>
              <a:t> = </a:t>
            </a:r>
            <a:r>
              <a:rPr lang="en-US" sz="1400" i="1" dirty="0">
                <a:solidFill>
                  <a:schemeClr val="accent2"/>
                </a:solidFill>
              </a:rPr>
              <a:t>a</a:t>
            </a:r>
            <a:r>
              <a:rPr lang="en-US" sz="1400" dirty="0">
                <a:solidFill>
                  <a:schemeClr val="accent2"/>
                </a:solidFill>
              </a:rPr>
              <a:t> sin(</a:t>
            </a:r>
            <a:r>
              <a:rPr lang="en-US" sz="1400" dirty="0">
                <a:solidFill>
                  <a:schemeClr val="accent2"/>
                </a:solidFill>
                <a:latin typeface="Symbol" charset="0"/>
                <a:sym typeface="Symbol" charset="0"/>
              </a:rPr>
              <a:t></a:t>
            </a:r>
            <a:r>
              <a:rPr lang="en-US" sz="1400" dirty="0">
                <a:solidFill>
                  <a:schemeClr val="accent2"/>
                </a:solidFill>
              </a:rPr>
              <a:t>) </a:t>
            </a:r>
          </a:p>
          <a:p>
            <a:r>
              <a:rPr lang="en-US" sz="1400" i="1" dirty="0">
                <a:solidFill>
                  <a:schemeClr val="accent2"/>
                </a:solidFill>
              </a:rPr>
              <a:t>a</a:t>
            </a:r>
            <a:r>
              <a:rPr lang="en-US" sz="1400" baseline="-25000" dirty="0">
                <a:solidFill>
                  <a:schemeClr val="accent2"/>
                </a:solidFill>
              </a:rPr>
              <a:t>y</a:t>
            </a:r>
            <a:r>
              <a:rPr lang="en-US" sz="1400" dirty="0">
                <a:solidFill>
                  <a:schemeClr val="accent2"/>
                </a:solidFill>
              </a:rPr>
              <a:t> = </a:t>
            </a:r>
            <a:r>
              <a:rPr lang="en-US" sz="1400" i="1" dirty="0">
                <a:solidFill>
                  <a:schemeClr val="accent2"/>
                </a:solidFill>
              </a:rPr>
              <a:t>a</a:t>
            </a:r>
            <a:r>
              <a:rPr lang="en-US" sz="1400" dirty="0">
                <a:solidFill>
                  <a:schemeClr val="accent2"/>
                </a:solidFill>
              </a:rPr>
              <a:t> </a:t>
            </a:r>
            <a:r>
              <a:rPr lang="en-US" sz="1400" dirty="0" err="1">
                <a:solidFill>
                  <a:schemeClr val="accent2"/>
                </a:solidFill>
              </a:rPr>
              <a:t>cos</a:t>
            </a:r>
            <a:r>
              <a:rPr lang="en-US" sz="1400" dirty="0">
                <a:solidFill>
                  <a:schemeClr val="accent2"/>
                </a:solidFill>
              </a:rPr>
              <a:t>(</a:t>
            </a:r>
            <a:r>
              <a:rPr lang="en-US" sz="1400" dirty="0">
                <a:solidFill>
                  <a:schemeClr val="accent2"/>
                </a:solidFill>
                <a:latin typeface="Symbol" charset="0"/>
                <a:sym typeface="Symbol" charset="0"/>
              </a:rPr>
              <a:t></a:t>
            </a:r>
            <a:r>
              <a:rPr lang="en-US" sz="1400" dirty="0">
                <a:solidFill>
                  <a:schemeClr val="accent2"/>
                </a:solidFill>
              </a:rPr>
              <a:t>)</a:t>
            </a:r>
            <a:endParaRPr lang="en-US" sz="1400" baseline="-25000" dirty="0">
              <a:solidFill>
                <a:schemeClr val="accent2"/>
              </a:solidFill>
            </a:endParaRPr>
          </a:p>
        </p:txBody>
      </p:sp>
      <p:sp>
        <p:nvSpPr>
          <p:cNvPr id="34831" name="Rectangle 24"/>
          <p:cNvSpPr>
            <a:spLocks noChangeArrowheads="1"/>
          </p:cNvSpPr>
          <p:nvPr/>
        </p:nvSpPr>
        <p:spPr bwMode="auto">
          <a:xfrm>
            <a:off x="6845300" y="5867400"/>
            <a:ext cx="1271181" cy="52322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400" dirty="0">
                <a:solidFill>
                  <a:schemeClr val="accent2"/>
                </a:solidFill>
              </a:rPr>
              <a:t>sin(</a:t>
            </a:r>
            <a:r>
              <a:rPr lang="en-US" sz="1400" dirty="0">
                <a:solidFill>
                  <a:schemeClr val="accent2"/>
                </a:solidFill>
                <a:latin typeface="Symbol" charset="0"/>
                <a:sym typeface="Symbol" charset="0"/>
              </a:rPr>
              <a:t></a:t>
            </a:r>
            <a:r>
              <a:rPr lang="en-US" sz="1400" dirty="0">
                <a:solidFill>
                  <a:schemeClr val="accent2"/>
                </a:solidFill>
              </a:rPr>
              <a:t>  = -</a:t>
            </a:r>
            <a:r>
              <a:rPr lang="en-US" sz="1400" i="1" dirty="0" err="1">
                <a:solidFill>
                  <a:schemeClr val="accent2"/>
                </a:solidFill>
              </a:rPr>
              <a:t>s</a:t>
            </a:r>
            <a:r>
              <a:rPr lang="en-US" sz="1400" baseline="-25000" dirty="0" err="1">
                <a:solidFill>
                  <a:schemeClr val="accent2"/>
                </a:solidFill>
              </a:rPr>
              <a:t>x</a:t>
            </a:r>
            <a:r>
              <a:rPr lang="en-US" sz="1400" dirty="0">
                <a:solidFill>
                  <a:schemeClr val="accent2"/>
                </a:solidFill>
              </a:rPr>
              <a:t>/</a:t>
            </a:r>
            <a:r>
              <a:rPr lang="en-US" sz="1400" i="1" dirty="0">
                <a:solidFill>
                  <a:schemeClr val="accent2"/>
                </a:solidFill>
              </a:rPr>
              <a:t>s</a:t>
            </a:r>
          </a:p>
          <a:p>
            <a:r>
              <a:rPr lang="en-US" sz="1400" dirty="0" err="1">
                <a:solidFill>
                  <a:schemeClr val="accent2"/>
                </a:solidFill>
              </a:rPr>
              <a:t>cos</a:t>
            </a:r>
            <a:r>
              <a:rPr lang="en-US" sz="1400" dirty="0">
                <a:solidFill>
                  <a:schemeClr val="accent2"/>
                </a:solidFill>
              </a:rPr>
              <a:t>(</a:t>
            </a:r>
            <a:r>
              <a:rPr lang="en-US" sz="1400" dirty="0">
                <a:solidFill>
                  <a:schemeClr val="accent2"/>
                </a:solidFill>
                <a:latin typeface="Symbol" charset="0"/>
                <a:sym typeface="Symbol" charset="0"/>
              </a:rPr>
              <a:t></a:t>
            </a:r>
            <a:r>
              <a:rPr lang="en-US" sz="1400" dirty="0">
                <a:solidFill>
                  <a:schemeClr val="accent2"/>
                </a:solidFill>
              </a:rPr>
              <a:t> = -</a:t>
            </a:r>
            <a:r>
              <a:rPr lang="en-US" sz="1400" i="1" dirty="0" err="1">
                <a:solidFill>
                  <a:schemeClr val="accent2"/>
                </a:solidFill>
              </a:rPr>
              <a:t>s</a:t>
            </a:r>
            <a:r>
              <a:rPr lang="en-US" sz="1400" baseline="-25000" dirty="0" err="1">
                <a:solidFill>
                  <a:schemeClr val="accent2"/>
                </a:solidFill>
              </a:rPr>
              <a:t>y</a:t>
            </a:r>
            <a:r>
              <a:rPr lang="en-US" sz="1400" dirty="0">
                <a:solidFill>
                  <a:schemeClr val="accent2"/>
                </a:solidFill>
              </a:rPr>
              <a:t>/</a:t>
            </a:r>
            <a:r>
              <a:rPr lang="en-US" sz="1400" i="1" dirty="0">
                <a:solidFill>
                  <a:schemeClr val="accent2"/>
                </a:solidFill>
              </a:rPr>
              <a:t>s</a:t>
            </a:r>
            <a:endParaRPr lang="en-US" sz="1400" i="1" baseline="-25000" dirty="0">
              <a:solidFill>
                <a:schemeClr val="accent2"/>
              </a:solidFill>
            </a:endParaRPr>
          </a:p>
        </p:txBody>
      </p:sp>
      <p:sp>
        <p:nvSpPr>
          <p:cNvPr id="34834" name="Rectangle 27"/>
          <p:cNvSpPr>
            <a:spLocks noChangeArrowheads="1"/>
          </p:cNvSpPr>
          <p:nvPr/>
        </p:nvSpPr>
        <p:spPr bwMode="auto">
          <a:xfrm>
            <a:off x="1981200" y="5867400"/>
            <a:ext cx="10226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b="1" i="1" dirty="0"/>
              <a:t>s</a:t>
            </a:r>
            <a:r>
              <a:rPr lang="en-US" sz="1400" b="1" dirty="0"/>
              <a:t> </a:t>
            </a:r>
            <a:r>
              <a:rPr lang="en-US" sz="1400" dirty="0"/>
              <a:t>= (</a:t>
            </a:r>
            <a:r>
              <a:rPr lang="en-US" sz="1400" i="1" dirty="0" err="1"/>
              <a:t>s</a:t>
            </a:r>
            <a:r>
              <a:rPr lang="en-US" sz="1400" baseline="-25000" dirty="0" err="1"/>
              <a:t>x</a:t>
            </a:r>
            <a:r>
              <a:rPr lang="en-US" sz="1400" dirty="0"/>
              <a:t>, </a:t>
            </a:r>
            <a:r>
              <a:rPr lang="en-US" sz="1400" i="1" dirty="0" err="1"/>
              <a:t>s</a:t>
            </a:r>
            <a:r>
              <a:rPr lang="en-US" sz="1400" baseline="-25000" dirty="0" err="1"/>
              <a:t>y</a:t>
            </a:r>
            <a:r>
              <a:rPr lang="en-US" sz="1400" dirty="0"/>
              <a:t>)</a:t>
            </a:r>
          </a:p>
        </p:txBody>
      </p:sp>
      <p:sp>
        <p:nvSpPr>
          <p:cNvPr id="62492" name="Text Box 28"/>
          <p:cNvSpPr txBox="1">
            <a:spLocks noChangeArrowheads="1"/>
          </p:cNvSpPr>
          <p:nvPr/>
        </p:nvSpPr>
        <p:spPr bwMode="auto">
          <a:xfrm>
            <a:off x="6172200" y="35052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a:solidFill>
                  <a:srgbClr val="800000"/>
                </a:solidFill>
              </a:rPr>
              <a:t>WORKSHEET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9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ChangeArrowheads="1"/>
          </p:cNvSpPr>
          <p:nvPr/>
        </p:nvSpPr>
        <p:spPr bwMode="auto">
          <a:xfrm>
            <a:off x="6084888" y="13017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36866" name="Text Box 8"/>
          <p:cNvSpPr txBox="1">
            <a:spLocks noChangeArrowheads="1"/>
          </p:cNvSpPr>
          <p:nvPr/>
        </p:nvSpPr>
        <p:spPr bwMode="auto">
          <a:xfrm>
            <a:off x="1524000" y="457200"/>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t>Part 5 Results</a:t>
            </a:r>
          </a:p>
        </p:txBody>
      </p:sp>
      <p:pic>
        <p:nvPicPr>
          <p:cNvPr id="36867" name="Picture 9" descr="assign3sketch1"/>
          <p:cNvPicPr>
            <a:picLocks noChangeAspect="1" noChangeArrowheads="1"/>
          </p:cNvPicPr>
          <p:nvPr/>
        </p:nvPicPr>
        <p:blipFill>
          <a:blip r:embed="rId3">
            <a:extLst>
              <a:ext uri="{28A0092B-C50C-407E-A947-70E740481C1C}">
                <a14:useLocalDpi xmlns:a14="http://schemas.microsoft.com/office/drawing/2010/main" val="0"/>
              </a:ext>
            </a:extLst>
          </a:blip>
          <a:srcRect l="9459" t="7207" r="14865" b="4504"/>
          <a:stretch>
            <a:fillRect/>
          </a:stretch>
        </p:blipFill>
        <p:spPr bwMode="auto">
          <a:xfrm>
            <a:off x="152400" y="990600"/>
            <a:ext cx="3657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ssign3results1.png"/>
          <p:cNvPicPr>
            <a:picLocks noChangeAspect="1"/>
          </p:cNvPicPr>
          <p:nvPr/>
        </p:nvPicPr>
        <p:blipFill rotWithShape="1">
          <a:blip r:embed="rId4">
            <a:extLst>
              <a:ext uri="{28A0092B-C50C-407E-A947-70E740481C1C}">
                <a14:useLocalDpi xmlns:a14="http://schemas.microsoft.com/office/drawing/2010/main" val="0"/>
              </a:ext>
            </a:extLst>
          </a:blip>
          <a:srcRect l="5850" r="7362"/>
          <a:stretch/>
        </p:blipFill>
        <p:spPr>
          <a:xfrm>
            <a:off x="3733800" y="2098798"/>
            <a:ext cx="5231215" cy="452071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2"/>
          <p:cNvSpPr txBox="1">
            <a:spLocks noChangeArrowheads="1"/>
          </p:cNvSpPr>
          <p:nvPr/>
        </p:nvSpPr>
        <p:spPr bwMode="auto">
          <a:xfrm>
            <a:off x="685800" y="304800"/>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2800" dirty="0" smtClean="0"/>
              <a:t>And … unrelated to flybys but also planetary… </a:t>
            </a:r>
            <a:endParaRPr lang="en-US" sz="2800" dirty="0"/>
          </a:p>
        </p:txBody>
      </p:sp>
      <p:sp>
        <p:nvSpPr>
          <p:cNvPr id="14338" name="Text Box 3"/>
          <p:cNvSpPr txBox="1">
            <a:spLocks noChangeArrowheads="1"/>
          </p:cNvSpPr>
          <p:nvPr/>
        </p:nvSpPr>
        <p:spPr bwMode="auto">
          <a:xfrm>
            <a:off x="228600" y="914400"/>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371600" indent="-4572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buFont typeface="Arial" charset="0"/>
              <a:buNone/>
            </a:pPr>
            <a:r>
              <a:rPr lang="en-US" sz="2000" dirty="0" err="1" smtClean="0"/>
              <a:t>InSight</a:t>
            </a:r>
            <a:r>
              <a:rPr lang="en-US" sz="2000" dirty="0" smtClean="0"/>
              <a:t> Landing – Nov 26, 2018 = MONDAY Week 13, Noon PST.</a:t>
            </a:r>
            <a:endParaRPr lang="en-US" sz="2000" dirty="0"/>
          </a:p>
        </p:txBody>
      </p:sp>
      <p:pic>
        <p:nvPicPr>
          <p:cNvPr id="3" name="Picture 2"/>
          <p:cNvPicPr>
            <a:picLocks noChangeAspect="1"/>
          </p:cNvPicPr>
          <p:nvPr/>
        </p:nvPicPr>
        <p:blipFill>
          <a:blip r:embed="rId3"/>
          <a:stretch>
            <a:fillRect/>
          </a:stretch>
        </p:blipFill>
        <p:spPr>
          <a:xfrm>
            <a:off x="685800" y="2743200"/>
            <a:ext cx="2844800" cy="1600200"/>
          </a:xfrm>
          <a:prstGeom prst="rect">
            <a:avLst/>
          </a:prstGeom>
        </p:spPr>
      </p:pic>
      <p:sp>
        <p:nvSpPr>
          <p:cNvPr id="4" name="Rectangle 3"/>
          <p:cNvSpPr/>
          <p:nvPr/>
        </p:nvSpPr>
        <p:spPr>
          <a:xfrm>
            <a:off x="304800" y="1371600"/>
            <a:ext cx="8610600" cy="1323439"/>
          </a:xfrm>
          <a:prstGeom prst="rect">
            <a:avLst/>
          </a:prstGeom>
        </p:spPr>
        <p:txBody>
          <a:bodyPr wrap="square">
            <a:spAutoFit/>
          </a:bodyPr>
          <a:lstStyle/>
          <a:p>
            <a:pPr algn="ctr"/>
            <a:r>
              <a:rPr lang="en-US" sz="2000" dirty="0">
                <a:hlinkClick r:id="rId4"/>
              </a:rPr>
              <a:t>https://mars.nasa.gov/insight/timeline/landing/watch-online</a:t>
            </a:r>
            <a:r>
              <a:rPr lang="en-US" sz="2000" dirty="0" smtClean="0">
                <a:hlinkClick r:id="rId4"/>
              </a:rPr>
              <a:t>/</a:t>
            </a:r>
            <a:endParaRPr lang="en-US" sz="2000" dirty="0" smtClean="0"/>
          </a:p>
          <a:p>
            <a:pPr algn="ctr"/>
            <a:endParaRPr lang="en-US" sz="2000" dirty="0"/>
          </a:p>
          <a:p>
            <a:pPr algn="ctr"/>
            <a:r>
              <a:rPr lang="en-US" sz="2000" dirty="0" smtClean="0"/>
              <a:t>Stop by to ‘watch’ in the Pacific Museum of Earth, EOS Main Lobby </a:t>
            </a:r>
          </a:p>
          <a:p>
            <a:pPr algn="ctr"/>
            <a:r>
              <a:rPr lang="en-US" sz="2000" dirty="0" smtClean="0"/>
              <a:t>11:00 am – 1:00 pm, 11/26/2018</a:t>
            </a:r>
            <a:endParaRPr lang="en-US" sz="2000" dirty="0"/>
          </a:p>
        </p:txBody>
      </p:sp>
      <p:pic>
        <p:nvPicPr>
          <p:cNvPr id="9" name="Picture 8"/>
          <p:cNvPicPr>
            <a:picLocks noChangeAspect="1"/>
          </p:cNvPicPr>
          <p:nvPr/>
        </p:nvPicPr>
        <p:blipFill>
          <a:blip r:embed="rId5"/>
          <a:stretch>
            <a:fillRect/>
          </a:stretch>
        </p:blipFill>
        <p:spPr>
          <a:xfrm>
            <a:off x="381000" y="4419600"/>
            <a:ext cx="3771900" cy="2273691"/>
          </a:xfrm>
          <a:prstGeom prst="rect">
            <a:avLst/>
          </a:prstGeom>
        </p:spPr>
      </p:pic>
      <p:pic>
        <p:nvPicPr>
          <p:cNvPr id="8" name="Picture 7"/>
          <p:cNvPicPr>
            <a:picLocks noChangeAspect="1"/>
          </p:cNvPicPr>
          <p:nvPr/>
        </p:nvPicPr>
        <p:blipFill>
          <a:blip r:embed="rId6"/>
          <a:stretch>
            <a:fillRect/>
          </a:stretch>
        </p:blipFill>
        <p:spPr>
          <a:xfrm>
            <a:off x="3886200" y="2971800"/>
            <a:ext cx="5044534" cy="2923334"/>
          </a:xfrm>
          <a:prstGeom prst="rect">
            <a:avLst/>
          </a:prstGeom>
        </p:spPr>
      </p:pic>
    </p:spTree>
    <p:extLst>
      <p:ext uri="{BB962C8B-B14F-4D97-AF65-F5344CB8AC3E}">
        <p14:creationId xmlns:p14="http://schemas.microsoft.com/office/powerpoint/2010/main" val="11502299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2"/>
          <p:cNvSpPr txBox="1">
            <a:spLocks noChangeArrowheads="1"/>
          </p:cNvSpPr>
          <p:nvPr/>
        </p:nvSpPr>
        <p:spPr bwMode="auto">
          <a:xfrm>
            <a:off x="990600" y="304800"/>
            <a:ext cx="701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2800" dirty="0"/>
              <a:t>Week </a:t>
            </a:r>
            <a:r>
              <a:rPr lang="en-US" sz="2800" dirty="0" smtClean="0"/>
              <a:t>11:  </a:t>
            </a:r>
            <a:r>
              <a:rPr lang="en-US" sz="2800" dirty="0"/>
              <a:t>Assignment </a:t>
            </a:r>
            <a:r>
              <a:rPr lang="en-US" sz="2800" dirty="0" smtClean="0"/>
              <a:t>2 </a:t>
            </a:r>
            <a:r>
              <a:rPr lang="en-US" sz="2800" dirty="0"/>
              <a:t>Background</a:t>
            </a:r>
          </a:p>
        </p:txBody>
      </p:sp>
      <p:sp>
        <p:nvSpPr>
          <p:cNvPr id="14338" name="Text Box 3"/>
          <p:cNvSpPr txBox="1">
            <a:spLocks noChangeArrowheads="1"/>
          </p:cNvSpPr>
          <p:nvPr/>
        </p:nvSpPr>
        <p:spPr bwMode="auto">
          <a:xfrm>
            <a:off x="228600" y="914400"/>
            <a:ext cx="86868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371600" indent="-4572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buFont typeface="Arial" charset="0"/>
              <a:buNone/>
            </a:pPr>
            <a:r>
              <a:rPr lang="en-US" sz="2000" dirty="0"/>
              <a:t>Concept:</a:t>
            </a:r>
          </a:p>
          <a:p>
            <a:pPr>
              <a:spcBef>
                <a:spcPct val="50000"/>
              </a:spcBef>
              <a:buFont typeface="Arial" charset="0"/>
              <a:buChar char="•"/>
            </a:pPr>
            <a:r>
              <a:rPr lang="en-US" sz="2000" dirty="0"/>
              <a:t>Use of planetary flybys to modify spacecraft trajectories</a:t>
            </a:r>
          </a:p>
          <a:p>
            <a:pPr lvl="2">
              <a:spcBef>
                <a:spcPct val="50000"/>
              </a:spcBef>
              <a:buFont typeface="Arial" charset="0"/>
              <a:buNone/>
            </a:pPr>
            <a:r>
              <a:rPr lang="en-US" sz="1800" dirty="0">
                <a:solidFill>
                  <a:srgbClr val="800000"/>
                </a:solidFill>
              </a:rPr>
              <a:t>Physics </a:t>
            </a:r>
            <a:r>
              <a:rPr lang="en-US" sz="1800" dirty="0" smtClean="0">
                <a:solidFill>
                  <a:srgbClr val="800000"/>
                </a:solidFill>
              </a:rPr>
              <a:t>needed:   </a:t>
            </a:r>
            <a:r>
              <a:rPr lang="en-US" sz="1800" dirty="0">
                <a:solidFill>
                  <a:srgbClr val="800000"/>
                </a:solidFill>
              </a:rPr>
              <a:t>Newton</a:t>
            </a:r>
            <a:r>
              <a:rPr lang="ja-JP" altLang="en-US" sz="1800" dirty="0">
                <a:solidFill>
                  <a:srgbClr val="800000"/>
                </a:solidFill>
              </a:rPr>
              <a:t>’</a:t>
            </a:r>
            <a:r>
              <a:rPr lang="en-US" altLang="ja-JP" sz="1800" dirty="0">
                <a:solidFill>
                  <a:srgbClr val="800000"/>
                </a:solidFill>
              </a:rPr>
              <a:t>s laws (gravitation &amp; motion), resolving </a:t>
            </a:r>
            <a:r>
              <a:rPr lang="en-US" altLang="ja-JP" sz="1800" dirty="0" smtClean="0">
                <a:solidFill>
                  <a:srgbClr val="800000"/>
                </a:solidFill>
              </a:rPr>
              <a:t>vectors</a:t>
            </a:r>
          </a:p>
          <a:p>
            <a:pPr lvl="2">
              <a:spcBef>
                <a:spcPct val="50000"/>
              </a:spcBef>
              <a:buFont typeface="Arial" charset="0"/>
              <a:buNone/>
            </a:pPr>
            <a:r>
              <a:rPr lang="en-US" sz="1800" dirty="0" smtClean="0">
                <a:solidFill>
                  <a:srgbClr val="800000"/>
                </a:solidFill>
              </a:rPr>
              <a:t>MATLAB:  use skills from this class! Learn basics of numerical integration</a:t>
            </a:r>
            <a:endParaRPr lang="en-US" sz="2000" dirty="0"/>
          </a:p>
        </p:txBody>
      </p:sp>
      <p:pic>
        <p:nvPicPr>
          <p:cNvPr id="14339" name="Picture 6" descr="EW0108829708G4release_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921000"/>
            <a:ext cx="35560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7" descr="traj_helioecl_earth2moi_07122008_s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43200"/>
            <a:ext cx="4724400"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5967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2"/>
          <p:cNvSpPr txBox="1">
            <a:spLocks noChangeArrowheads="1"/>
          </p:cNvSpPr>
          <p:nvPr/>
        </p:nvSpPr>
        <p:spPr bwMode="auto">
          <a:xfrm>
            <a:off x="1600200" y="381000"/>
            <a:ext cx="556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2800"/>
              <a:t>Real Planetary Flybys</a:t>
            </a:r>
          </a:p>
        </p:txBody>
      </p:sp>
      <p:sp>
        <p:nvSpPr>
          <p:cNvPr id="16386" name="Text Box 3"/>
          <p:cNvSpPr txBox="1">
            <a:spLocks noChangeArrowheads="1"/>
          </p:cNvSpPr>
          <p:nvPr/>
        </p:nvSpPr>
        <p:spPr bwMode="auto">
          <a:xfrm>
            <a:off x="152400" y="1295400"/>
            <a:ext cx="85344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0"/>
                <a:cs typeface="ＭＳ Ｐゴシック" charset="0"/>
              </a:defRPr>
            </a:lvl1pPr>
            <a:lvl2pPr marL="914400" indent="-45720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buFont typeface="Arial" charset="0"/>
              <a:buNone/>
            </a:pPr>
            <a:r>
              <a:rPr lang="en-US" sz="2000" dirty="0"/>
              <a:t>Animations - MESSENGER Mission Website:   </a:t>
            </a:r>
            <a:r>
              <a:rPr lang="en-US" sz="2000" dirty="0" smtClean="0">
                <a:solidFill>
                  <a:srgbClr val="FF0000"/>
                </a:solidFill>
              </a:rPr>
              <a:t>THIS WAS NOT WORKING FOR ME AS OF THIS WEEK…..</a:t>
            </a:r>
          </a:p>
          <a:p>
            <a:pPr>
              <a:spcBef>
                <a:spcPct val="50000"/>
              </a:spcBef>
              <a:buFont typeface="Arial" charset="0"/>
              <a:buNone/>
            </a:pPr>
            <a:r>
              <a:rPr lang="ja-JP" altLang="en-US" sz="2000" dirty="0" smtClean="0"/>
              <a:t>“</a:t>
            </a:r>
            <a:r>
              <a:rPr lang="en-US" altLang="ja-JP" sz="2000" dirty="0"/>
              <a:t>Gravity Assist Simulator</a:t>
            </a:r>
            <a:r>
              <a:rPr lang="ja-JP" altLang="en-US" sz="2000" dirty="0" smtClean="0"/>
              <a:t>”</a:t>
            </a:r>
            <a:r>
              <a:rPr lang="en-US" altLang="ja-JP" sz="2000" dirty="0" smtClean="0"/>
              <a:t> (copy and paste the following link)</a:t>
            </a:r>
            <a:endParaRPr lang="en-US" sz="1800" dirty="0">
              <a:solidFill>
                <a:srgbClr val="FF0000"/>
              </a:solidFill>
            </a:endParaRPr>
          </a:p>
          <a:p>
            <a:pPr>
              <a:spcBef>
                <a:spcPct val="50000"/>
              </a:spcBef>
              <a:buFont typeface="Arial" charset="0"/>
              <a:buNone/>
            </a:pPr>
            <a:r>
              <a:rPr lang="en-US" sz="1600" dirty="0">
                <a:hlinkClick r:id="rId3"/>
              </a:rPr>
              <a:t>http://btc.montana.edu/messenger/Interactives/ANIMATIONS/grav_assist/gravity_assist.html</a:t>
            </a:r>
            <a:endParaRPr lang="en-US" sz="1400" dirty="0"/>
          </a:p>
          <a:p>
            <a:pPr>
              <a:spcBef>
                <a:spcPct val="50000"/>
              </a:spcBef>
              <a:buFont typeface="Arial" charset="0"/>
              <a:buNone/>
            </a:pPr>
            <a:endParaRPr lang="en-US" sz="1600" dirty="0"/>
          </a:p>
          <a:p>
            <a:pPr>
              <a:spcBef>
                <a:spcPct val="50000"/>
              </a:spcBef>
              <a:buFont typeface="Arial" charset="0"/>
              <a:buNone/>
            </a:pPr>
            <a:r>
              <a:rPr lang="en-US" sz="2000" dirty="0"/>
              <a:t>What happens to the spacecraft speed and direction depends on</a:t>
            </a:r>
          </a:p>
          <a:p>
            <a:pPr lvl="1">
              <a:spcBef>
                <a:spcPct val="50000"/>
              </a:spcBef>
              <a:buFont typeface="Arial" charset="0"/>
              <a:buAutoNum type="arabicPeriod"/>
            </a:pPr>
            <a:r>
              <a:rPr lang="en-US" sz="2000" dirty="0"/>
              <a:t>How close it flies to the planet</a:t>
            </a:r>
          </a:p>
          <a:p>
            <a:pPr lvl="1">
              <a:spcBef>
                <a:spcPct val="50000"/>
              </a:spcBef>
              <a:buFont typeface="Arial" charset="0"/>
              <a:buAutoNum type="arabicPeriod"/>
            </a:pPr>
            <a:r>
              <a:rPr lang="en-US" sz="2000" dirty="0"/>
              <a:t>The relative motion of the s/c and planet</a:t>
            </a:r>
            <a:endParaRPr lang="en-US" dirty="0"/>
          </a:p>
        </p:txBody>
      </p:sp>
      <p:sp>
        <p:nvSpPr>
          <p:cNvPr id="16387" name="Rectangle 6"/>
          <p:cNvSpPr>
            <a:spLocks noChangeArrowheads="1"/>
          </p:cNvSpPr>
          <p:nvPr/>
        </p:nvSpPr>
        <p:spPr bwMode="auto">
          <a:xfrm>
            <a:off x="304800" y="5181600"/>
            <a:ext cx="838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dirty="0"/>
              <a:t>See </a:t>
            </a:r>
            <a:r>
              <a:rPr lang="en-US" sz="1800" dirty="0" smtClean="0"/>
              <a:t>also:</a:t>
            </a:r>
          </a:p>
          <a:p>
            <a:endParaRPr lang="en-US" sz="1200" dirty="0"/>
          </a:p>
          <a:p>
            <a:r>
              <a:rPr lang="en-US" sz="1200" dirty="0">
                <a:hlinkClick r:id="rId4"/>
              </a:rPr>
              <a:t>http://</a:t>
            </a:r>
            <a:r>
              <a:rPr lang="en-US" sz="1200" dirty="0" smtClean="0">
                <a:hlinkClick r:id="rId4"/>
              </a:rPr>
              <a:t>www.planetary.org/blogs/guest-blogs/2013/20130926-gravity-assist.html</a:t>
            </a:r>
          </a:p>
          <a:p>
            <a:endParaRPr lang="en-US" sz="1200" dirty="0"/>
          </a:p>
        </p:txBody>
      </p:sp>
      <p:sp>
        <p:nvSpPr>
          <p:cNvPr id="16388" name="Rectangle 9"/>
          <p:cNvSpPr>
            <a:spLocks noChangeArrowheads="1"/>
          </p:cNvSpPr>
          <p:nvPr/>
        </p:nvSpPr>
        <p:spPr bwMode="auto">
          <a:xfrm>
            <a:off x="8439150" y="51736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gravassis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95400"/>
            <a:ext cx="711200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3"/>
          <p:cNvSpPr>
            <a:spLocks noChangeArrowheads="1"/>
          </p:cNvSpPr>
          <p:nvPr/>
        </p:nvSpPr>
        <p:spPr bwMode="auto">
          <a:xfrm>
            <a:off x="381000" y="90488"/>
            <a:ext cx="8305800"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a:t>From the planet</a:t>
            </a:r>
            <a:r>
              <a:rPr lang="ja-JP" altLang="en-US" sz="2800"/>
              <a:t>’</a:t>
            </a:r>
            <a:r>
              <a:rPr lang="en-US" altLang="ja-JP" sz="2800"/>
              <a:t>s perspective:  </a:t>
            </a:r>
          </a:p>
          <a:p>
            <a:pPr algn="ctr"/>
            <a:r>
              <a:rPr lang="en-US" sz="2000"/>
              <a:t>planet is stationary, spacecraft moves relative to the planet</a:t>
            </a:r>
          </a:p>
          <a:p>
            <a:pPr algn="ctr"/>
            <a:r>
              <a:rPr lang="en-US" sz="2000"/>
              <a:t>e.g. our assignment!!</a:t>
            </a:r>
            <a:endParaRPr lang="en-US" sz="280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433" name="Picture 7" descr="gravassit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71600"/>
            <a:ext cx="6678613"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8"/>
          <p:cNvSpPr>
            <a:spLocks noChangeArrowheads="1"/>
          </p:cNvSpPr>
          <p:nvPr/>
        </p:nvSpPr>
        <p:spPr bwMode="auto">
          <a:xfrm>
            <a:off x="381000" y="76200"/>
            <a:ext cx="8305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a:t>Boosting a spacecraft</a:t>
            </a:r>
            <a:r>
              <a:rPr lang="ja-JP" altLang="en-US" sz="2800"/>
              <a:t>’</a:t>
            </a:r>
            <a:r>
              <a:rPr lang="en-US" altLang="ja-JP" sz="2800"/>
              <a:t>s speed:  </a:t>
            </a:r>
          </a:p>
          <a:p>
            <a:pPr algn="ctr"/>
            <a:r>
              <a:rPr lang="en-US" sz="2000"/>
              <a:t>e.g. getting to the outer solar system using Jupiter</a:t>
            </a:r>
          </a:p>
          <a:p>
            <a:pPr algn="ctr"/>
            <a:r>
              <a:rPr lang="en-US" sz="2000"/>
              <a:t>e.g. New Horizons, Voyager missions,….</a:t>
            </a:r>
            <a:endParaRPr lang="en-US" sz="28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481" name="Picture 4" descr="gravassist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447800"/>
            <a:ext cx="6438900" cy="5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5"/>
          <p:cNvSpPr>
            <a:spLocks noChangeArrowheads="1"/>
          </p:cNvSpPr>
          <p:nvPr/>
        </p:nvSpPr>
        <p:spPr bwMode="auto">
          <a:xfrm>
            <a:off x="381000" y="76200"/>
            <a:ext cx="8305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a:t>Slowing a spacecraft</a:t>
            </a:r>
            <a:r>
              <a:rPr lang="ja-JP" altLang="en-US" sz="2800"/>
              <a:t>’</a:t>
            </a:r>
            <a:r>
              <a:rPr lang="en-US" altLang="ja-JP" sz="2800"/>
              <a:t>s speed:  </a:t>
            </a:r>
          </a:p>
          <a:p>
            <a:pPr algn="ctr"/>
            <a:r>
              <a:rPr lang="en-US" sz="2000"/>
              <a:t>e.g. getting into orbit around a planet in the inner solar system</a:t>
            </a:r>
          </a:p>
          <a:p>
            <a:pPr algn="ctr"/>
            <a:r>
              <a:rPr lang="en-US" sz="2000"/>
              <a:t>e.g. MESSENGER mission to Mercury</a:t>
            </a:r>
            <a:endParaRPr lang="en-US" sz="28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381000" y="90488"/>
            <a:ext cx="830580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ctr"/>
            <a:r>
              <a:rPr lang="en-US" sz="2800" dirty="0"/>
              <a:t>Assignment </a:t>
            </a:r>
            <a:r>
              <a:rPr lang="en-US" sz="2800" dirty="0" smtClean="0"/>
              <a:t>2:</a:t>
            </a:r>
            <a:endParaRPr lang="en-US" sz="2800" dirty="0"/>
          </a:p>
          <a:p>
            <a:pPr marL="457200" indent="-457200" algn="ctr"/>
            <a:r>
              <a:rPr lang="en-US" sz="2800" dirty="0"/>
              <a:t>  </a:t>
            </a:r>
          </a:p>
          <a:p>
            <a:pPr marL="457200" indent="-457200"/>
            <a:r>
              <a:rPr lang="en-US" sz="2000" dirty="0"/>
              <a:t>Mimics the flybys of Mercury by the MESSENGER spacecraft</a:t>
            </a:r>
          </a:p>
          <a:p>
            <a:pPr marL="457200" indent="-457200">
              <a:buFont typeface="Arial" charset="0"/>
              <a:buAutoNum type="arabicPeriod"/>
            </a:pPr>
            <a:r>
              <a:rPr lang="en-US" sz="2000" dirty="0"/>
              <a:t>Spacecraft starts out distant from Mercury, with speed 7 km/s</a:t>
            </a:r>
          </a:p>
          <a:p>
            <a:pPr marL="457200" indent="-457200">
              <a:buFont typeface="Arial" charset="0"/>
              <a:buAutoNum type="arabicPeriod"/>
            </a:pPr>
            <a:r>
              <a:rPr lang="en-US" sz="2000" dirty="0"/>
              <a:t>Flies to within </a:t>
            </a:r>
            <a:r>
              <a:rPr lang="en-US" sz="2000" dirty="0" smtClean="0"/>
              <a:t>~200 </a:t>
            </a:r>
            <a:r>
              <a:rPr lang="en-US" sz="2000" dirty="0" smtClean="0"/>
              <a:t>km </a:t>
            </a:r>
            <a:r>
              <a:rPr lang="en-US" sz="2000" dirty="0"/>
              <a:t>of surface in our assignment (was to within 201 km of surface in actual flybys).  </a:t>
            </a:r>
          </a:p>
        </p:txBody>
      </p:sp>
      <p:pic>
        <p:nvPicPr>
          <p:cNvPr id="24578" name="Picture 5" descr="assign3sketch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28900"/>
            <a:ext cx="56388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4"/>
          <p:cNvSpPr>
            <a:spLocks noChangeArrowheads="1"/>
          </p:cNvSpPr>
          <p:nvPr/>
        </p:nvSpPr>
        <p:spPr bwMode="auto">
          <a:xfrm>
            <a:off x="304800" y="2667000"/>
            <a:ext cx="4978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buFont typeface="Arial" charset="0"/>
              <a:buNone/>
            </a:pPr>
            <a:r>
              <a:rPr lang="en-US" sz="1600">
                <a:solidFill>
                  <a:srgbClr val="800000"/>
                </a:solidFill>
              </a:rPr>
              <a:t>Aside:  7 km/s = 3600*7 km/hr, so over 25,000 km/hr!</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assign3sketch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28900"/>
            <a:ext cx="56388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Rectangle 3"/>
          <p:cNvSpPr>
            <a:spLocks noChangeArrowheads="1"/>
          </p:cNvSpPr>
          <p:nvPr/>
        </p:nvSpPr>
        <p:spPr bwMode="auto">
          <a:xfrm>
            <a:off x="381000" y="90488"/>
            <a:ext cx="83058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r>
              <a:rPr lang="en-US" sz="2000"/>
              <a:t>The assignment:  </a:t>
            </a:r>
          </a:p>
          <a:p>
            <a:pPr marL="457200" indent="-457200"/>
            <a:endParaRPr lang="en-US" sz="2000"/>
          </a:p>
          <a:p>
            <a:pPr marL="457200" indent="-457200"/>
            <a:r>
              <a:rPr lang="en-US" sz="2000"/>
              <a:t>Given </a:t>
            </a:r>
          </a:p>
          <a:p>
            <a:pPr marL="457200" indent="-457200">
              <a:buFont typeface="Arial" charset="0"/>
              <a:buAutoNum type="arabicPeriod"/>
            </a:pPr>
            <a:r>
              <a:rPr lang="en-US" sz="2000"/>
              <a:t>the initial (t=0) spacecraft velocity vector </a:t>
            </a:r>
          </a:p>
          <a:p>
            <a:pPr marL="457200" indent="-457200">
              <a:buFont typeface="Arial" charset="0"/>
              <a:buAutoNum type="arabicPeriod"/>
            </a:pPr>
            <a:r>
              <a:rPr lang="en-US" sz="2000"/>
              <a:t>the initial (t=0) spacecraft position vector </a:t>
            </a:r>
          </a:p>
          <a:p>
            <a:pPr marL="457200" indent="-457200">
              <a:buFont typeface="Arial" charset="0"/>
              <a:buAutoNum type="arabicPeriod"/>
            </a:pPr>
            <a:r>
              <a:rPr lang="en-US" sz="2000"/>
              <a:t>a time increment at which to calculate positions  </a:t>
            </a:r>
          </a:p>
          <a:p>
            <a:pPr marL="457200" indent="-457200">
              <a:buFont typeface="Arial" charset="0"/>
              <a:buNone/>
            </a:pPr>
            <a:endParaRPr lang="en-US" sz="2000"/>
          </a:p>
          <a:p>
            <a:pPr marL="457200" indent="-457200">
              <a:buFont typeface="Arial" charset="0"/>
              <a:buNone/>
            </a:pPr>
            <a:r>
              <a:rPr lang="en-US" sz="2000"/>
              <a:t>Calculate the entire spacecraft trajectory until a time t= t</a:t>
            </a:r>
            <a:r>
              <a:rPr lang="en-US" sz="2000" baseline="-25000"/>
              <a:t>final</a:t>
            </a:r>
            <a:endParaRPr lang="en-US" sz="200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7"/>
          <p:cNvSpPr>
            <a:spLocks noChangeArrowheads="1"/>
          </p:cNvSpPr>
          <p:nvPr/>
        </p:nvSpPr>
        <p:spPr bwMode="auto">
          <a:xfrm>
            <a:off x="228600" y="838200"/>
            <a:ext cx="8610600" cy="1905000"/>
          </a:xfrm>
          <a:prstGeom prst="rect">
            <a:avLst/>
          </a:prstGeom>
          <a:gradFill rotWithShape="0">
            <a:gsLst>
              <a:gs pos="0">
                <a:srgbClr val="999999">
                  <a:alpha val="26999"/>
                </a:srgbClr>
              </a:gs>
              <a:gs pos="100000">
                <a:srgbClr val="D9D9D9">
                  <a:alpha val="23000"/>
                </a:srgbClr>
              </a:gs>
            </a:gsLst>
            <a:lin ang="5400000" scaled="1"/>
          </a:gradFill>
          <a:ln w="9525">
            <a:solidFill>
              <a:schemeClr val="tx1"/>
            </a:solidFill>
            <a:miter lim="800000"/>
            <a:headEnd/>
            <a:tailEnd/>
          </a:ln>
        </p:spPr>
        <p:txBody>
          <a:bodyPr wrap="none" anchor="ctr"/>
          <a:lstStyle/>
          <a:p>
            <a:endParaRPr lang="en-US"/>
          </a:p>
        </p:txBody>
      </p:sp>
      <p:sp>
        <p:nvSpPr>
          <p:cNvPr id="28675" name="Text Box 12"/>
          <p:cNvSpPr txBox="1">
            <a:spLocks noChangeArrowheads="1"/>
          </p:cNvSpPr>
          <p:nvPr/>
        </p:nvSpPr>
        <p:spPr bwMode="auto">
          <a:xfrm>
            <a:off x="1371600" y="228600"/>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t>How to do this…..</a:t>
            </a:r>
          </a:p>
        </p:txBody>
      </p:sp>
      <p:sp>
        <p:nvSpPr>
          <p:cNvPr id="28676" name="Text Box 14"/>
          <p:cNvSpPr txBox="1">
            <a:spLocks noChangeArrowheads="1"/>
          </p:cNvSpPr>
          <p:nvPr/>
        </p:nvSpPr>
        <p:spPr bwMode="auto">
          <a:xfrm>
            <a:off x="304800" y="1219200"/>
            <a:ext cx="63246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600" dirty="0"/>
              <a:t>Spacecraft is moving with initial velocity, </a:t>
            </a:r>
            <a:r>
              <a:rPr lang="en-US" sz="1600" dirty="0" smtClean="0"/>
              <a:t>v </a:t>
            </a:r>
            <a:r>
              <a:rPr lang="en-US" sz="1600" dirty="0"/>
              <a:t>in the direction shown.  It is at some known position relative to the center of the planet.  </a:t>
            </a:r>
          </a:p>
          <a:p>
            <a:pPr>
              <a:spcBef>
                <a:spcPct val="50000"/>
              </a:spcBef>
            </a:pPr>
            <a:r>
              <a:rPr lang="en-US" sz="1600" dirty="0"/>
              <a:t>In the absence of the planet assume there are no other forces on the spacecraft (e.g., no rocket burns, no drag </a:t>
            </a:r>
            <a:r>
              <a:rPr lang="en-US" sz="1600" dirty="0" err="1"/>
              <a:t>etc</a:t>
            </a:r>
            <a:r>
              <a:rPr lang="en-US" sz="1600" dirty="0"/>
              <a:t>). </a:t>
            </a:r>
          </a:p>
        </p:txBody>
      </p:sp>
      <p:sp>
        <p:nvSpPr>
          <p:cNvPr id="28677" name="Line 15"/>
          <p:cNvSpPr>
            <a:spLocks noChangeShapeType="1"/>
          </p:cNvSpPr>
          <p:nvPr/>
        </p:nvSpPr>
        <p:spPr bwMode="auto">
          <a:xfrm flipV="1">
            <a:off x="7010400" y="1447800"/>
            <a:ext cx="0" cy="457200"/>
          </a:xfrm>
          <a:prstGeom prst="line">
            <a:avLst/>
          </a:prstGeom>
          <a:noFill/>
          <a:ln w="12700">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867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905000"/>
            <a:ext cx="660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Line 53"/>
          <p:cNvSpPr>
            <a:spLocks noChangeShapeType="1"/>
          </p:cNvSpPr>
          <p:nvPr/>
        </p:nvSpPr>
        <p:spPr bwMode="auto">
          <a:xfrm>
            <a:off x="7010400" y="990600"/>
            <a:ext cx="0" cy="1600200"/>
          </a:xfrm>
          <a:prstGeom prst="line">
            <a:avLst/>
          </a:prstGeom>
          <a:noFill/>
          <a:ln w="12700">
            <a:solidFill>
              <a:srgbClr val="8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0" name="Rectangle 87"/>
          <p:cNvSpPr>
            <a:spLocks noChangeArrowheads="1"/>
          </p:cNvSpPr>
          <p:nvPr/>
        </p:nvSpPr>
        <p:spPr bwMode="auto">
          <a:xfrm>
            <a:off x="6705600" y="11430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800000"/>
                </a:solidFill>
              </a:rPr>
              <a:t>v</a:t>
            </a:r>
          </a:p>
        </p:txBody>
      </p:sp>
      <p:grpSp>
        <p:nvGrpSpPr>
          <p:cNvPr id="2" name="Group 108"/>
          <p:cNvGrpSpPr>
            <a:grpSpLocks/>
          </p:cNvGrpSpPr>
          <p:nvPr/>
        </p:nvGrpSpPr>
        <p:grpSpPr bwMode="auto">
          <a:xfrm>
            <a:off x="766763" y="3048000"/>
            <a:ext cx="2509837" cy="2743200"/>
            <a:chOff x="483" y="1920"/>
            <a:chExt cx="1581" cy="1728"/>
          </a:xfrm>
        </p:grpSpPr>
        <p:sp>
          <p:nvSpPr>
            <p:cNvPr id="28692" name="Rectangle 86"/>
            <p:cNvSpPr>
              <a:spLocks noChangeArrowheads="1"/>
            </p:cNvSpPr>
            <p:nvPr/>
          </p:nvSpPr>
          <p:spPr bwMode="auto">
            <a:xfrm>
              <a:off x="816" y="3128"/>
              <a:ext cx="124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t>sketch the direction of the spacecraft</a:t>
              </a:r>
              <a:r>
                <a:rPr lang="ja-JP" altLang="en-US" sz="1600"/>
                <a:t>’</a:t>
              </a:r>
              <a:r>
                <a:rPr lang="en-US" altLang="ja-JP" sz="1600"/>
                <a:t>s acceleration </a:t>
              </a:r>
              <a:endParaRPr lang="en-US" sz="1600"/>
            </a:p>
          </p:txBody>
        </p:sp>
        <p:grpSp>
          <p:nvGrpSpPr>
            <p:cNvPr id="28693" name="Group 90"/>
            <p:cNvGrpSpPr>
              <a:grpSpLocks/>
            </p:cNvGrpSpPr>
            <p:nvPr/>
          </p:nvGrpSpPr>
          <p:grpSpPr bwMode="auto">
            <a:xfrm>
              <a:off x="864" y="1920"/>
              <a:ext cx="1056" cy="1104"/>
              <a:chOff x="1104" y="1872"/>
              <a:chExt cx="1056" cy="1104"/>
            </a:xfrm>
          </p:grpSpPr>
          <p:sp>
            <p:nvSpPr>
              <p:cNvPr id="28695" name="Oval 91"/>
              <p:cNvSpPr>
                <a:spLocks noChangeArrowheads="1"/>
              </p:cNvSpPr>
              <p:nvPr/>
            </p:nvSpPr>
            <p:spPr bwMode="auto">
              <a:xfrm>
                <a:off x="1728" y="2160"/>
                <a:ext cx="96" cy="96"/>
              </a:xfrm>
              <a:prstGeom prst="ellipse">
                <a:avLst/>
              </a:prstGeom>
              <a:solidFill>
                <a:schemeClr val="bg2"/>
              </a:solidFill>
              <a:ln w="9525">
                <a:solidFill>
                  <a:schemeClr val="tx1"/>
                </a:solidFill>
                <a:round/>
                <a:headEnd/>
                <a:tailEnd/>
              </a:ln>
            </p:spPr>
            <p:txBody>
              <a:bodyPr wrap="none" anchor="ctr"/>
              <a:lstStyle/>
              <a:p>
                <a:endParaRPr lang="en-US"/>
              </a:p>
            </p:txBody>
          </p:sp>
          <p:sp>
            <p:nvSpPr>
              <p:cNvPr id="28696" name="AutoShape 92"/>
              <p:cNvSpPr>
                <a:spLocks noChangeArrowheads="1"/>
              </p:cNvSpPr>
              <p:nvPr/>
            </p:nvSpPr>
            <p:spPr bwMode="auto">
              <a:xfrm>
                <a:off x="1296" y="2640"/>
                <a:ext cx="96" cy="96"/>
              </a:xfrm>
              <a:prstGeom prst="diamond">
                <a:avLst/>
              </a:prstGeom>
              <a:solidFill>
                <a:srgbClr val="008040"/>
              </a:solidFill>
              <a:ln w="9525">
                <a:solidFill>
                  <a:srgbClr val="008040"/>
                </a:solidFill>
                <a:miter lim="800000"/>
                <a:headEnd/>
                <a:tailEnd/>
              </a:ln>
            </p:spPr>
            <p:txBody>
              <a:bodyPr wrap="none" anchor="ctr"/>
              <a:lstStyle/>
              <a:p>
                <a:endParaRPr lang="en-US"/>
              </a:p>
            </p:txBody>
          </p:sp>
          <p:sp>
            <p:nvSpPr>
              <p:cNvPr id="28697" name="Line 93"/>
              <p:cNvSpPr>
                <a:spLocks noChangeShapeType="1"/>
              </p:cNvSpPr>
              <p:nvPr/>
            </p:nvSpPr>
            <p:spPr bwMode="auto">
              <a:xfrm flipV="1">
                <a:off x="1344" y="2400"/>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Rectangle 94"/>
              <p:cNvSpPr>
                <a:spLocks noChangeArrowheads="1"/>
              </p:cNvSpPr>
              <p:nvPr/>
            </p:nvSpPr>
            <p:spPr bwMode="auto">
              <a:xfrm>
                <a:off x="1200" y="235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a:t>v</a:t>
                </a:r>
              </a:p>
            </p:txBody>
          </p:sp>
          <p:sp>
            <p:nvSpPr>
              <p:cNvPr id="28699" name="Rectangle 95"/>
              <p:cNvSpPr>
                <a:spLocks noChangeArrowheads="1"/>
              </p:cNvSpPr>
              <p:nvPr/>
            </p:nvSpPr>
            <p:spPr bwMode="auto">
              <a:xfrm>
                <a:off x="1776" y="2064"/>
                <a:ext cx="36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000"/>
                  <a:t>Planet </a:t>
                </a:r>
              </a:p>
            </p:txBody>
          </p:sp>
          <p:sp>
            <p:nvSpPr>
              <p:cNvPr id="28700" name="Line 96"/>
              <p:cNvSpPr>
                <a:spLocks noChangeShapeType="1"/>
              </p:cNvSpPr>
              <p:nvPr/>
            </p:nvSpPr>
            <p:spPr bwMode="auto">
              <a:xfrm>
                <a:off x="1344" y="1968"/>
                <a:ext cx="0" cy="912"/>
              </a:xfrm>
              <a:prstGeom prst="line">
                <a:avLst/>
              </a:prstGeom>
              <a:noFill/>
              <a:ln w="12700">
                <a:solidFill>
                  <a:srgbClr val="8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1" name="Rectangle 97"/>
              <p:cNvSpPr>
                <a:spLocks noChangeArrowheads="1"/>
              </p:cNvSpPr>
              <p:nvPr/>
            </p:nvSpPr>
            <p:spPr bwMode="auto">
              <a:xfrm>
                <a:off x="1104" y="1872"/>
                <a:ext cx="1056" cy="11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02" name="Rectangle 98"/>
              <p:cNvSpPr>
                <a:spLocks noChangeArrowheads="1"/>
              </p:cNvSpPr>
              <p:nvPr/>
            </p:nvSpPr>
            <p:spPr bwMode="auto">
              <a:xfrm>
                <a:off x="1920" y="2736"/>
                <a:ext cx="201" cy="212"/>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A</a:t>
                </a:r>
              </a:p>
            </p:txBody>
          </p:sp>
        </p:grpSp>
        <p:sp>
          <p:nvSpPr>
            <p:cNvPr id="28694" name="Rectangle 100"/>
            <p:cNvSpPr>
              <a:spLocks noChangeArrowheads="1"/>
            </p:cNvSpPr>
            <p:nvPr/>
          </p:nvSpPr>
          <p:spPr bwMode="auto">
            <a:xfrm>
              <a:off x="483" y="2304"/>
              <a:ext cx="33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t=0 </a:t>
              </a:r>
            </a:p>
          </p:txBody>
        </p:sp>
      </p:grpSp>
      <p:grpSp>
        <p:nvGrpSpPr>
          <p:cNvPr id="4" name="Group 109"/>
          <p:cNvGrpSpPr>
            <a:grpSpLocks/>
          </p:cNvGrpSpPr>
          <p:nvPr/>
        </p:nvGrpSpPr>
        <p:grpSpPr bwMode="auto">
          <a:xfrm>
            <a:off x="4419600" y="2971800"/>
            <a:ext cx="2673350" cy="3048000"/>
            <a:chOff x="2784" y="1872"/>
            <a:chExt cx="1684" cy="1920"/>
          </a:xfrm>
        </p:grpSpPr>
        <p:sp>
          <p:nvSpPr>
            <p:cNvPr id="28683" name="Rectangle 88"/>
            <p:cNvSpPr>
              <a:spLocks noChangeArrowheads="1"/>
            </p:cNvSpPr>
            <p:nvPr/>
          </p:nvSpPr>
          <p:spPr bwMode="auto">
            <a:xfrm>
              <a:off x="4128" y="2256"/>
              <a:ext cx="3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t=</a:t>
              </a:r>
              <a:r>
                <a:rPr lang="en-US" sz="1600">
                  <a:latin typeface="Symbol" charset="0"/>
                  <a:sym typeface="Symbol" charset="0"/>
                </a:rPr>
                <a:t></a:t>
              </a:r>
              <a:r>
                <a:rPr lang="en-US" sz="1600"/>
                <a:t>t</a:t>
              </a:r>
            </a:p>
          </p:txBody>
        </p:sp>
        <p:grpSp>
          <p:nvGrpSpPr>
            <p:cNvPr id="28684" name="Group 102"/>
            <p:cNvGrpSpPr>
              <a:grpSpLocks/>
            </p:cNvGrpSpPr>
            <p:nvPr/>
          </p:nvGrpSpPr>
          <p:grpSpPr bwMode="auto">
            <a:xfrm>
              <a:off x="2976" y="1872"/>
              <a:ext cx="1056" cy="1104"/>
              <a:chOff x="2976" y="1872"/>
              <a:chExt cx="1056" cy="1104"/>
            </a:xfrm>
          </p:grpSpPr>
          <p:sp>
            <p:nvSpPr>
              <p:cNvPr id="28686" name="Oval 44"/>
              <p:cNvSpPr>
                <a:spLocks noChangeArrowheads="1"/>
              </p:cNvSpPr>
              <p:nvPr/>
            </p:nvSpPr>
            <p:spPr bwMode="auto">
              <a:xfrm>
                <a:off x="3552" y="2208"/>
                <a:ext cx="96" cy="96"/>
              </a:xfrm>
              <a:prstGeom prst="ellipse">
                <a:avLst/>
              </a:prstGeom>
              <a:solidFill>
                <a:schemeClr val="bg2"/>
              </a:solidFill>
              <a:ln w="9525">
                <a:solidFill>
                  <a:schemeClr val="tx1"/>
                </a:solidFill>
                <a:round/>
                <a:headEnd/>
                <a:tailEnd/>
              </a:ln>
            </p:spPr>
            <p:txBody>
              <a:bodyPr wrap="none" anchor="ctr"/>
              <a:lstStyle/>
              <a:p>
                <a:endParaRPr lang="en-US"/>
              </a:p>
            </p:txBody>
          </p:sp>
          <p:sp>
            <p:nvSpPr>
              <p:cNvPr id="28687" name="Rectangle 50"/>
              <p:cNvSpPr>
                <a:spLocks noChangeArrowheads="1"/>
              </p:cNvSpPr>
              <p:nvPr/>
            </p:nvSpPr>
            <p:spPr bwMode="auto">
              <a:xfrm>
                <a:off x="3600" y="2112"/>
                <a:ext cx="36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000"/>
                  <a:t>Planet </a:t>
                </a:r>
              </a:p>
            </p:txBody>
          </p:sp>
          <p:sp>
            <p:nvSpPr>
              <p:cNvPr id="28688" name="Line 55"/>
              <p:cNvSpPr>
                <a:spLocks noChangeShapeType="1"/>
              </p:cNvSpPr>
              <p:nvPr/>
            </p:nvSpPr>
            <p:spPr bwMode="auto">
              <a:xfrm>
                <a:off x="3120" y="1968"/>
                <a:ext cx="0" cy="912"/>
              </a:xfrm>
              <a:prstGeom prst="line">
                <a:avLst/>
              </a:prstGeom>
              <a:noFill/>
              <a:ln w="12700">
                <a:solidFill>
                  <a:srgbClr val="8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9" name="Rectangle 60"/>
              <p:cNvSpPr>
                <a:spLocks noChangeArrowheads="1"/>
              </p:cNvSpPr>
              <p:nvPr/>
            </p:nvSpPr>
            <p:spPr bwMode="auto">
              <a:xfrm>
                <a:off x="2976" y="1872"/>
                <a:ext cx="1056" cy="11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0" name="Rectangle 63"/>
              <p:cNvSpPr>
                <a:spLocks noChangeArrowheads="1"/>
              </p:cNvSpPr>
              <p:nvPr/>
            </p:nvSpPr>
            <p:spPr bwMode="auto">
              <a:xfrm>
                <a:off x="3792" y="2736"/>
                <a:ext cx="201" cy="212"/>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B</a:t>
                </a:r>
              </a:p>
            </p:txBody>
          </p:sp>
          <p:sp>
            <p:nvSpPr>
              <p:cNvPr id="28691" name="AutoShape 89"/>
              <p:cNvSpPr>
                <a:spLocks noChangeArrowheads="1"/>
              </p:cNvSpPr>
              <p:nvPr/>
            </p:nvSpPr>
            <p:spPr bwMode="auto">
              <a:xfrm>
                <a:off x="3072" y="2640"/>
                <a:ext cx="96" cy="96"/>
              </a:xfrm>
              <a:prstGeom prst="diamond">
                <a:avLst/>
              </a:prstGeom>
              <a:noFill/>
              <a:ln w="12700">
                <a:solidFill>
                  <a:srgbClr val="00804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8685" name="Rectangle 101"/>
            <p:cNvSpPr>
              <a:spLocks noChangeArrowheads="1"/>
            </p:cNvSpPr>
            <p:nvPr/>
          </p:nvSpPr>
          <p:spPr bwMode="auto">
            <a:xfrm>
              <a:off x="2784" y="3118"/>
              <a:ext cx="1632"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r>
                <a:rPr lang="en-US" sz="1600"/>
                <a:t>sketch the spacecraft</a:t>
              </a:r>
              <a:r>
                <a:rPr lang="ja-JP" altLang="en-US" sz="1600"/>
                <a:t>’</a:t>
              </a:r>
              <a:r>
                <a:rPr lang="en-US" altLang="ja-JP" sz="1600"/>
                <a:t>s</a:t>
              </a:r>
            </a:p>
            <a:p>
              <a:pPr marL="457200" indent="-457200">
                <a:buFont typeface="Arial" charset="0"/>
                <a:buAutoNum type="arabicPeriod"/>
              </a:pPr>
              <a:r>
                <a:rPr lang="en-US" sz="1600"/>
                <a:t>position</a:t>
              </a:r>
            </a:p>
            <a:p>
              <a:pPr marL="457200" indent="-457200">
                <a:buFont typeface="Arial" charset="0"/>
                <a:buAutoNum type="arabicPeriod"/>
              </a:pPr>
              <a:r>
                <a:rPr lang="en-US" sz="1600"/>
                <a:t>velocity </a:t>
              </a:r>
            </a:p>
            <a:p>
              <a:pPr marL="457200" indent="-457200">
                <a:buFont typeface="Arial" charset="0"/>
                <a:buAutoNum type="arabicPeriod"/>
              </a:pPr>
              <a:r>
                <a:rPr lang="en-US" sz="1600"/>
                <a:t>acceleration </a:t>
              </a:r>
            </a:p>
          </p:txBody>
        </p:sp>
      </p:grpSp>
      <p:pic>
        <p:nvPicPr>
          <p:cNvPr id="3" name="Picture 2"/>
          <p:cNvPicPr>
            <a:picLocks noChangeAspect="1"/>
          </p:cNvPicPr>
          <p:nvPr/>
        </p:nvPicPr>
        <p:blipFill>
          <a:blip r:embed="rId4"/>
          <a:stretch>
            <a:fillRect/>
          </a:stretch>
        </p:blipFill>
        <p:spPr>
          <a:xfrm>
            <a:off x="8001000" y="962615"/>
            <a:ext cx="591140" cy="59114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6897</TotalTime>
  <Words>1192</Words>
  <Application>Microsoft Macintosh PowerPoint</Application>
  <PresentationFormat>On-screen Show (4:3)</PresentationFormat>
  <Paragraphs>164</Paragraphs>
  <Slides>14</Slides>
  <Notes>14</Notes>
  <HiddenSlides>2</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IGPP SIO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IGPP SIO</dc:creator>
  <cp:lastModifiedBy>Catherine Johnson</cp:lastModifiedBy>
  <cp:revision>210</cp:revision>
  <dcterms:created xsi:type="dcterms:W3CDTF">2010-11-11T21:55:49Z</dcterms:created>
  <dcterms:modified xsi:type="dcterms:W3CDTF">2018-11-15T17:48:32Z</dcterms:modified>
</cp:coreProperties>
</file>